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32918400"/>
  <p:notesSz cx="6858000" cy="9144000"/>
  <p:defaultTextStyle>
    <a:defPPr>
      <a:defRPr lang="en-US"/>
    </a:defPPr>
    <a:lvl1pPr algn="l" defTabSz="4806950" rtl="0" fontAlgn="base">
      <a:spcBef>
        <a:spcPct val="0"/>
      </a:spcBef>
      <a:spcAft>
        <a:spcPct val="0"/>
      </a:spcAft>
      <a:defRPr sz="9500" kern="1200">
        <a:solidFill>
          <a:schemeClr val="tx1"/>
        </a:solidFill>
        <a:latin typeface="Arial" charset="0"/>
        <a:ea typeface="+mn-ea"/>
        <a:cs typeface="+mn-cs"/>
      </a:defRPr>
    </a:lvl1pPr>
    <a:lvl2pPr marL="2403475" indent="-1946275" algn="l" defTabSz="4806950" rtl="0" fontAlgn="base">
      <a:spcBef>
        <a:spcPct val="0"/>
      </a:spcBef>
      <a:spcAft>
        <a:spcPct val="0"/>
      </a:spcAft>
      <a:defRPr sz="9500" kern="1200">
        <a:solidFill>
          <a:schemeClr val="tx1"/>
        </a:solidFill>
        <a:latin typeface="Arial" charset="0"/>
        <a:ea typeface="+mn-ea"/>
        <a:cs typeface="+mn-cs"/>
      </a:defRPr>
    </a:lvl2pPr>
    <a:lvl3pPr marL="4806950" indent="-3892550" algn="l" defTabSz="4806950" rtl="0" fontAlgn="base">
      <a:spcBef>
        <a:spcPct val="0"/>
      </a:spcBef>
      <a:spcAft>
        <a:spcPct val="0"/>
      </a:spcAft>
      <a:defRPr sz="9500" kern="1200">
        <a:solidFill>
          <a:schemeClr val="tx1"/>
        </a:solidFill>
        <a:latin typeface="Arial" charset="0"/>
        <a:ea typeface="+mn-ea"/>
        <a:cs typeface="+mn-cs"/>
      </a:defRPr>
    </a:lvl3pPr>
    <a:lvl4pPr marL="7210425" indent="-5838825" algn="l" defTabSz="4806950" rtl="0" fontAlgn="base">
      <a:spcBef>
        <a:spcPct val="0"/>
      </a:spcBef>
      <a:spcAft>
        <a:spcPct val="0"/>
      </a:spcAft>
      <a:defRPr sz="9500" kern="1200">
        <a:solidFill>
          <a:schemeClr val="tx1"/>
        </a:solidFill>
        <a:latin typeface="Arial" charset="0"/>
        <a:ea typeface="+mn-ea"/>
        <a:cs typeface="+mn-cs"/>
      </a:defRPr>
    </a:lvl4pPr>
    <a:lvl5pPr marL="9613900" indent="-7785100" algn="l" defTabSz="4806950" rtl="0" fontAlgn="base">
      <a:spcBef>
        <a:spcPct val="0"/>
      </a:spcBef>
      <a:spcAft>
        <a:spcPct val="0"/>
      </a:spcAft>
      <a:defRPr sz="9500" kern="1200">
        <a:solidFill>
          <a:schemeClr val="tx1"/>
        </a:solidFill>
        <a:latin typeface="Arial" charset="0"/>
        <a:ea typeface="+mn-ea"/>
        <a:cs typeface="+mn-cs"/>
      </a:defRPr>
    </a:lvl5pPr>
    <a:lvl6pPr marL="2286000" algn="l" defTabSz="914400" rtl="0" eaLnBrk="1" latinLnBrk="0" hangingPunct="1">
      <a:defRPr sz="9500" kern="1200">
        <a:solidFill>
          <a:schemeClr val="tx1"/>
        </a:solidFill>
        <a:latin typeface="Arial" charset="0"/>
        <a:ea typeface="+mn-ea"/>
        <a:cs typeface="+mn-cs"/>
      </a:defRPr>
    </a:lvl6pPr>
    <a:lvl7pPr marL="2743200" algn="l" defTabSz="914400" rtl="0" eaLnBrk="1" latinLnBrk="0" hangingPunct="1">
      <a:defRPr sz="9500" kern="1200">
        <a:solidFill>
          <a:schemeClr val="tx1"/>
        </a:solidFill>
        <a:latin typeface="Arial" charset="0"/>
        <a:ea typeface="+mn-ea"/>
        <a:cs typeface="+mn-cs"/>
      </a:defRPr>
    </a:lvl7pPr>
    <a:lvl8pPr marL="3200400" algn="l" defTabSz="914400" rtl="0" eaLnBrk="1" latinLnBrk="0" hangingPunct="1">
      <a:defRPr sz="9500" kern="1200">
        <a:solidFill>
          <a:schemeClr val="tx1"/>
        </a:solidFill>
        <a:latin typeface="Arial" charset="0"/>
        <a:ea typeface="+mn-ea"/>
        <a:cs typeface="+mn-cs"/>
      </a:defRPr>
    </a:lvl8pPr>
    <a:lvl9pPr marL="3657600" algn="l" defTabSz="914400" rtl="0" eaLnBrk="1" latinLnBrk="0" hangingPunct="1">
      <a:defRPr sz="95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6057" autoAdjust="0"/>
  </p:normalViewPr>
  <p:slideViewPr>
    <p:cSldViewPr>
      <p:cViewPr>
        <p:scale>
          <a:sx n="25" d="100"/>
          <a:sy n="25" d="100"/>
        </p:scale>
        <p:origin x="966" y="-78"/>
      </p:cViewPr>
      <p:guideLst>
        <p:guide orient="horz" pos="10368"/>
        <p:guide pos="16128"/>
      </p:guideLst>
    </p:cSldViewPr>
  </p:slideViewPr>
  <p:notesTextViewPr>
    <p:cViewPr>
      <p:scale>
        <a:sx n="100" d="100"/>
        <a:sy n="100" d="100"/>
      </p:scale>
      <p:origin x="0" y="12"/>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4807092"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4807092" fontAlgn="auto">
              <a:spcBef>
                <a:spcPts val="0"/>
              </a:spcBef>
              <a:spcAft>
                <a:spcPts val="0"/>
              </a:spcAft>
              <a:defRPr sz="1200" smtClean="0">
                <a:latin typeface="+mn-lt"/>
              </a:defRPr>
            </a:lvl1pPr>
          </a:lstStyle>
          <a:p>
            <a:pPr>
              <a:defRPr/>
            </a:pPr>
            <a:fld id="{80353E3C-DE01-41F3-ACD8-E94B122CB40A}" type="datetimeFigureOut">
              <a:rPr lang="en-US"/>
              <a:pPr>
                <a:defRPr/>
              </a:pPr>
              <a:t>4/22/2013</a:t>
            </a:fld>
            <a:endParaRPr lang="en-US"/>
          </a:p>
        </p:txBody>
      </p:sp>
      <p:sp>
        <p:nvSpPr>
          <p:cNvPr id="4" name="Slide Image Placeholder 3"/>
          <p:cNvSpPr>
            <a:spLocks noGrp="1" noRot="1" noChangeAspect="1"/>
          </p:cNvSpPr>
          <p:nvPr>
            <p:ph type="sldImg" idx="2"/>
          </p:nvPr>
        </p:nvSpPr>
        <p:spPr>
          <a:xfrm>
            <a:off x="762000" y="685800"/>
            <a:ext cx="5334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4807092"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4807092" fontAlgn="auto">
              <a:spcBef>
                <a:spcPts val="0"/>
              </a:spcBef>
              <a:spcAft>
                <a:spcPts val="0"/>
              </a:spcAft>
              <a:defRPr sz="1200" smtClean="0">
                <a:latin typeface="+mn-lt"/>
              </a:defRPr>
            </a:lvl1pPr>
          </a:lstStyle>
          <a:p>
            <a:pPr>
              <a:defRPr/>
            </a:pPr>
            <a:fld id="{ADABAB5C-A8F2-453C-8930-A4227960BF2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806950" rtl="0" fontAlgn="base">
      <a:spcBef>
        <a:spcPct val="30000"/>
      </a:spcBef>
      <a:spcAft>
        <a:spcPct val="0"/>
      </a:spcAft>
      <a:defRPr sz="6300" kern="1200">
        <a:solidFill>
          <a:schemeClr val="tx1"/>
        </a:solidFill>
        <a:latin typeface="+mn-lt"/>
        <a:ea typeface="+mn-ea"/>
        <a:cs typeface="+mn-cs"/>
      </a:defRPr>
    </a:lvl1pPr>
    <a:lvl2pPr marL="2403475" algn="l" defTabSz="4806950" rtl="0" fontAlgn="base">
      <a:spcBef>
        <a:spcPct val="30000"/>
      </a:spcBef>
      <a:spcAft>
        <a:spcPct val="0"/>
      </a:spcAft>
      <a:defRPr sz="6300" kern="1200">
        <a:solidFill>
          <a:schemeClr val="tx1"/>
        </a:solidFill>
        <a:latin typeface="+mn-lt"/>
        <a:ea typeface="+mn-ea"/>
        <a:cs typeface="+mn-cs"/>
      </a:defRPr>
    </a:lvl2pPr>
    <a:lvl3pPr marL="4806950" algn="l" defTabSz="4806950" rtl="0" fontAlgn="base">
      <a:spcBef>
        <a:spcPct val="30000"/>
      </a:spcBef>
      <a:spcAft>
        <a:spcPct val="0"/>
      </a:spcAft>
      <a:defRPr sz="6300" kern="1200">
        <a:solidFill>
          <a:schemeClr val="tx1"/>
        </a:solidFill>
        <a:latin typeface="+mn-lt"/>
        <a:ea typeface="+mn-ea"/>
        <a:cs typeface="+mn-cs"/>
      </a:defRPr>
    </a:lvl3pPr>
    <a:lvl4pPr marL="7210425" algn="l" defTabSz="4806950" rtl="0" fontAlgn="base">
      <a:spcBef>
        <a:spcPct val="30000"/>
      </a:spcBef>
      <a:spcAft>
        <a:spcPct val="0"/>
      </a:spcAft>
      <a:defRPr sz="6300" kern="1200">
        <a:solidFill>
          <a:schemeClr val="tx1"/>
        </a:solidFill>
        <a:latin typeface="+mn-lt"/>
        <a:ea typeface="+mn-ea"/>
        <a:cs typeface="+mn-cs"/>
      </a:defRPr>
    </a:lvl4pPr>
    <a:lvl5pPr marL="9613900" algn="l" defTabSz="4806950" rtl="0" fontAlgn="base">
      <a:spcBef>
        <a:spcPct val="30000"/>
      </a:spcBef>
      <a:spcAft>
        <a:spcPct val="0"/>
      </a:spcAft>
      <a:defRPr sz="6300" kern="1200">
        <a:solidFill>
          <a:schemeClr val="tx1"/>
        </a:solidFill>
        <a:latin typeface="+mn-lt"/>
        <a:ea typeface="+mn-ea"/>
        <a:cs typeface="+mn-cs"/>
      </a:defRPr>
    </a:lvl5pPr>
    <a:lvl6pPr marL="12017731" algn="l" defTabSz="4807092" rtl="0" eaLnBrk="1" latinLnBrk="0" hangingPunct="1">
      <a:defRPr sz="6300" kern="1200">
        <a:solidFill>
          <a:schemeClr val="tx1"/>
        </a:solidFill>
        <a:latin typeface="+mn-lt"/>
        <a:ea typeface="+mn-ea"/>
        <a:cs typeface="+mn-cs"/>
      </a:defRPr>
    </a:lvl6pPr>
    <a:lvl7pPr marL="14421277" algn="l" defTabSz="4807092" rtl="0" eaLnBrk="1" latinLnBrk="0" hangingPunct="1">
      <a:defRPr sz="6300" kern="1200">
        <a:solidFill>
          <a:schemeClr val="tx1"/>
        </a:solidFill>
        <a:latin typeface="+mn-lt"/>
        <a:ea typeface="+mn-ea"/>
        <a:cs typeface="+mn-cs"/>
      </a:defRPr>
    </a:lvl7pPr>
    <a:lvl8pPr marL="16824823" algn="l" defTabSz="4807092" rtl="0" eaLnBrk="1" latinLnBrk="0" hangingPunct="1">
      <a:defRPr sz="6300" kern="1200">
        <a:solidFill>
          <a:schemeClr val="tx1"/>
        </a:solidFill>
        <a:latin typeface="+mn-lt"/>
        <a:ea typeface="+mn-ea"/>
        <a:cs typeface="+mn-cs"/>
      </a:defRPr>
    </a:lvl8pPr>
    <a:lvl9pPr marL="19228369" algn="l" defTabSz="4807092" rtl="0" eaLnBrk="1" latinLnBrk="0" hangingPunct="1">
      <a:defRPr sz="6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4806950" fontAlgn="base">
              <a:spcBef>
                <a:spcPct val="0"/>
              </a:spcBef>
              <a:spcAft>
                <a:spcPct val="0"/>
              </a:spcAft>
            </a:pPr>
            <a:fld id="{E0FC0499-DD4C-4502-A023-BB39D22533CE}" type="slidenum">
              <a:rPr lang="en-US"/>
              <a:pPr defTabSz="4806950" fontAlgn="base">
                <a:spcBef>
                  <a:spcPct val="0"/>
                </a:spcBef>
                <a:spcAft>
                  <a:spcPct val="0"/>
                </a:spcAft>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0226042"/>
            <a:ext cx="4352544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18653760"/>
            <a:ext cx="35844480" cy="8412480"/>
          </a:xfrm>
        </p:spPr>
        <p:txBody>
          <a:bodyPr/>
          <a:lstStyle>
            <a:lvl1pPr marL="0" indent="0" algn="ctr">
              <a:buNone/>
              <a:defRPr>
                <a:solidFill>
                  <a:schemeClr val="tx1">
                    <a:tint val="75000"/>
                  </a:schemeClr>
                </a:solidFill>
              </a:defRPr>
            </a:lvl1pPr>
            <a:lvl2pPr marL="2403546" indent="0" algn="ctr">
              <a:buNone/>
              <a:defRPr>
                <a:solidFill>
                  <a:schemeClr val="tx1">
                    <a:tint val="75000"/>
                  </a:schemeClr>
                </a:solidFill>
              </a:defRPr>
            </a:lvl2pPr>
            <a:lvl3pPr marL="4807092" indent="0" algn="ctr">
              <a:buNone/>
              <a:defRPr>
                <a:solidFill>
                  <a:schemeClr val="tx1">
                    <a:tint val="75000"/>
                  </a:schemeClr>
                </a:solidFill>
              </a:defRPr>
            </a:lvl3pPr>
            <a:lvl4pPr marL="7210638" indent="0" algn="ctr">
              <a:buNone/>
              <a:defRPr>
                <a:solidFill>
                  <a:schemeClr val="tx1">
                    <a:tint val="75000"/>
                  </a:schemeClr>
                </a:solidFill>
              </a:defRPr>
            </a:lvl4pPr>
            <a:lvl5pPr marL="9614184" indent="0" algn="ctr">
              <a:buNone/>
              <a:defRPr>
                <a:solidFill>
                  <a:schemeClr val="tx1">
                    <a:tint val="75000"/>
                  </a:schemeClr>
                </a:solidFill>
              </a:defRPr>
            </a:lvl5pPr>
            <a:lvl6pPr marL="12017731" indent="0" algn="ctr">
              <a:buNone/>
              <a:defRPr>
                <a:solidFill>
                  <a:schemeClr val="tx1">
                    <a:tint val="75000"/>
                  </a:schemeClr>
                </a:solidFill>
              </a:defRPr>
            </a:lvl6pPr>
            <a:lvl7pPr marL="14421277" indent="0" algn="ctr">
              <a:buNone/>
              <a:defRPr>
                <a:solidFill>
                  <a:schemeClr val="tx1">
                    <a:tint val="75000"/>
                  </a:schemeClr>
                </a:solidFill>
              </a:defRPr>
            </a:lvl7pPr>
            <a:lvl8pPr marL="16824823" indent="0" algn="ctr">
              <a:buNone/>
              <a:defRPr>
                <a:solidFill>
                  <a:schemeClr val="tx1">
                    <a:tint val="75000"/>
                  </a:schemeClr>
                </a:solidFill>
              </a:defRPr>
            </a:lvl8pPr>
            <a:lvl9pPr marL="1922836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FAC7839-04FC-47A7-B83E-16338475F758}" type="datetimeFigureOut">
              <a:rPr lang="en-US"/>
              <a:pPr>
                <a:defRPr/>
              </a:pPr>
              <a:t>4/22/2013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CBC999-B7EF-4E4D-8080-6EA2794987C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5E43E8-AE7F-48A9-9E72-9EF755961851}" type="datetimeFigureOut">
              <a:rPr lang="en-US"/>
              <a:pPr>
                <a:defRPr/>
              </a:pPr>
              <a:t>4/22/2013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699406-5B55-4260-A8C6-D0E75ADA5E0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318265"/>
            <a:ext cx="1152144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318265"/>
            <a:ext cx="3371088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B8B31E-C388-42E3-9650-B896E73641FB}" type="datetimeFigureOut">
              <a:rPr lang="en-US"/>
              <a:pPr>
                <a:defRPr/>
              </a:pPr>
              <a:t>4/22/2013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22A6EE3-F8A0-4FA2-973E-EB00599BA0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4F51DC-54D0-4DB4-AAD4-BDB3ED33A773}" type="datetimeFigureOut">
              <a:rPr lang="en-US"/>
              <a:pPr>
                <a:defRPr/>
              </a:pPr>
              <a:t>4/22/2013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2048F6-3EDE-42CD-8995-4D3F55612F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122"/>
            <a:ext cx="43525440" cy="6537960"/>
          </a:xfrm>
        </p:spPr>
        <p:txBody>
          <a:bodyPr anchor="t"/>
          <a:lstStyle>
            <a:lvl1pPr algn="l">
              <a:defRPr sz="21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225"/>
            <a:ext cx="43525440" cy="7200898"/>
          </a:xfrm>
        </p:spPr>
        <p:txBody>
          <a:bodyPr anchor="b"/>
          <a:lstStyle>
            <a:lvl1pPr marL="0" indent="0">
              <a:buNone/>
              <a:defRPr sz="10500">
                <a:solidFill>
                  <a:schemeClr val="tx1">
                    <a:tint val="75000"/>
                  </a:schemeClr>
                </a:solidFill>
              </a:defRPr>
            </a:lvl1pPr>
            <a:lvl2pPr marL="2403546" indent="0">
              <a:buNone/>
              <a:defRPr sz="9500">
                <a:solidFill>
                  <a:schemeClr val="tx1">
                    <a:tint val="75000"/>
                  </a:schemeClr>
                </a:solidFill>
              </a:defRPr>
            </a:lvl2pPr>
            <a:lvl3pPr marL="4807092" indent="0">
              <a:buNone/>
              <a:defRPr sz="8400">
                <a:solidFill>
                  <a:schemeClr val="tx1">
                    <a:tint val="75000"/>
                  </a:schemeClr>
                </a:solidFill>
              </a:defRPr>
            </a:lvl3pPr>
            <a:lvl4pPr marL="7210638" indent="0">
              <a:buNone/>
              <a:defRPr sz="7400">
                <a:solidFill>
                  <a:schemeClr val="tx1">
                    <a:tint val="75000"/>
                  </a:schemeClr>
                </a:solidFill>
              </a:defRPr>
            </a:lvl4pPr>
            <a:lvl5pPr marL="9614184" indent="0">
              <a:buNone/>
              <a:defRPr sz="7400">
                <a:solidFill>
                  <a:schemeClr val="tx1">
                    <a:tint val="75000"/>
                  </a:schemeClr>
                </a:solidFill>
              </a:defRPr>
            </a:lvl5pPr>
            <a:lvl6pPr marL="12017731" indent="0">
              <a:buNone/>
              <a:defRPr sz="7400">
                <a:solidFill>
                  <a:schemeClr val="tx1">
                    <a:tint val="75000"/>
                  </a:schemeClr>
                </a:solidFill>
              </a:defRPr>
            </a:lvl6pPr>
            <a:lvl7pPr marL="14421277" indent="0">
              <a:buNone/>
              <a:defRPr sz="7400">
                <a:solidFill>
                  <a:schemeClr val="tx1">
                    <a:tint val="75000"/>
                  </a:schemeClr>
                </a:solidFill>
              </a:defRPr>
            </a:lvl7pPr>
            <a:lvl8pPr marL="16824823" indent="0">
              <a:buNone/>
              <a:defRPr sz="7400">
                <a:solidFill>
                  <a:schemeClr val="tx1">
                    <a:tint val="75000"/>
                  </a:schemeClr>
                </a:solidFill>
              </a:defRPr>
            </a:lvl8pPr>
            <a:lvl9pPr marL="19228369"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B241639-2EDF-4E10-AAA7-10030D4C728C}" type="datetimeFigureOut">
              <a:rPr lang="en-US"/>
              <a:pPr>
                <a:defRPr/>
              </a:pPr>
              <a:t>4/22/2013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760EFD-9209-428A-8219-9D00D79BF7E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7680963"/>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7680963"/>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D2FF73E-CE73-4C51-AB97-8CA2CBBE650A}" type="datetimeFigureOut">
              <a:rPr lang="en-US"/>
              <a:pPr>
                <a:defRPr/>
              </a:pPr>
              <a:t>4/22/2013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E19984-D9E7-4EE4-8EC9-7CEE609871C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0" y="7368542"/>
            <a:ext cx="22625053" cy="307085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2560320" y="10439400"/>
            <a:ext cx="22625053"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3" y="7368542"/>
            <a:ext cx="22633940" cy="307085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26012143" y="10439400"/>
            <a:ext cx="22633940"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8ABE64D-B3A3-4D96-8140-74E515524385}" type="datetimeFigureOut">
              <a:rPr lang="en-US"/>
              <a:pPr>
                <a:defRPr/>
              </a:pPr>
              <a:t>4/22/2013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64D88C9-3EC8-4D1A-9AF6-D9B006C75BE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78534CC-21F1-419E-8816-A83C06A2DB67}" type="datetimeFigureOut">
              <a:rPr lang="en-US"/>
              <a:pPr>
                <a:defRPr/>
              </a:pPr>
              <a:t>4/22/2013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EBDEBA2-23F9-418B-9DC4-D1D0B06AC60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4FFEB71-393B-49CB-8EAA-126F79B9FCA9}" type="datetimeFigureOut">
              <a:rPr lang="en-US"/>
              <a:pPr>
                <a:defRPr/>
              </a:pPr>
              <a:t>4/22/2013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95AF4C8-EDF7-48E6-BC59-61FC7E81647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3" y="1310640"/>
            <a:ext cx="16846553" cy="5577840"/>
          </a:xfrm>
        </p:spPr>
        <p:txBody>
          <a:bodyPr anchor="b"/>
          <a:lstStyle>
            <a:lvl1pPr algn="l">
              <a:defRPr sz="10500" b="1"/>
            </a:lvl1pPr>
          </a:lstStyle>
          <a:p>
            <a:r>
              <a:rPr lang="en-US" smtClean="0"/>
              <a:t>Click to edit Master title style</a:t>
            </a:r>
            <a:endParaRPr lang="en-US"/>
          </a:p>
        </p:txBody>
      </p:sp>
      <p:sp>
        <p:nvSpPr>
          <p:cNvPr id="3" name="Content Placeholder 2"/>
          <p:cNvSpPr>
            <a:spLocks noGrp="1"/>
          </p:cNvSpPr>
          <p:nvPr>
            <p:ph idx="1"/>
          </p:nvPr>
        </p:nvSpPr>
        <p:spPr>
          <a:xfrm>
            <a:off x="20020280" y="1310643"/>
            <a:ext cx="28625800" cy="28094942"/>
          </a:xfrm>
        </p:spPr>
        <p:txBody>
          <a:bodyPr/>
          <a:lstStyle>
            <a:lvl1pPr>
              <a:defRPr sz="16800"/>
            </a:lvl1pPr>
            <a:lvl2pPr>
              <a:defRPr sz="14700"/>
            </a:lvl2pPr>
            <a:lvl3pPr>
              <a:defRPr sz="12600"/>
            </a:lvl3pPr>
            <a:lvl4pPr>
              <a:defRPr sz="10500"/>
            </a:lvl4pPr>
            <a:lvl5pPr>
              <a:defRPr sz="10500"/>
            </a:lvl5pPr>
            <a:lvl6pPr>
              <a:defRPr sz="10500"/>
            </a:lvl6pPr>
            <a:lvl7pPr>
              <a:defRPr sz="10500"/>
            </a:lvl7pPr>
            <a:lvl8pPr>
              <a:defRPr sz="10500"/>
            </a:lvl8pPr>
            <a:lvl9pPr>
              <a:defRPr sz="10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3" y="6888483"/>
            <a:ext cx="16846553" cy="22517102"/>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D1D6525-16A3-41EE-B24D-45B15A4B8B0D}" type="datetimeFigureOut">
              <a:rPr lang="en-US"/>
              <a:pPr>
                <a:defRPr/>
              </a:pPr>
              <a:t>4/22/2013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9BAAD97-55E8-4ECB-A54A-7A13E62B8D7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3042880"/>
            <a:ext cx="30723840" cy="2720342"/>
          </a:xfrm>
        </p:spPr>
        <p:txBody>
          <a:bodyPr anchor="b"/>
          <a:lstStyle>
            <a:lvl1pPr algn="l">
              <a:defRPr sz="10500" b="1"/>
            </a:lvl1pPr>
          </a:lstStyle>
          <a:p>
            <a:r>
              <a:rPr lang="en-US" smtClean="0"/>
              <a:t>Click to edit Master title style</a:t>
            </a:r>
            <a:endParaRPr lang="en-US"/>
          </a:p>
        </p:txBody>
      </p:sp>
      <p:sp>
        <p:nvSpPr>
          <p:cNvPr id="3" name="Picture Placeholder 2"/>
          <p:cNvSpPr>
            <a:spLocks noGrp="1"/>
          </p:cNvSpPr>
          <p:nvPr>
            <p:ph type="pic" idx="1"/>
          </p:nvPr>
        </p:nvSpPr>
        <p:spPr>
          <a:xfrm>
            <a:off x="10036813" y="2941320"/>
            <a:ext cx="30723840" cy="19751040"/>
          </a:xfrm>
        </p:spPr>
        <p:txBody>
          <a:bodyPr rtlCol="0">
            <a:normAutofit/>
          </a:bodyPr>
          <a:lstStyle>
            <a:lvl1pPr marL="0" indent="0">
              <a:buNone/>
              <a:defRPr sz="16800"/>
            </a:lvl1pPr>
            <a:lvl2pPr marL="2403546" indent="0">
              <a:buNone/>
              <a:defRPr sz="14700"/>
            </a:lvl2pPr>
            <a:lvl3pPr marL="4807092" indent="0">
              <a:buNone/>
              <a:defRPr sz="12600"/>
            </a:lvl3pPr>
            <a:lvl4pPr marL="7210638" indent="0">
              <a:buNone/>
              <a:defRPr sz="10500"/>
            </a:lvl4pPr>
            <a:lvl5pPr marL="9614184" indent="0">
              <a:buNone/>
              <a:defRPr sz="10500"/>
            </a:lvl5pPr>
            <a:lvl6pPr marL="12017731" indent="0">
              <a:buNone/>
              <a:defRPr sz="10500"/>
            </a:lvl6pPr>
            <a:lvl7pPr marL="14421277" indent="0">
              <a:buNone/>
              <a:defRPr sz="10500"/>
            </a:lvl7pPr>
            <a:lvl8pPr marL="16824823" indent="0">
              <a:buNone/>
              <a:defRPr sz="10500"/>
            </a:lvl8pPr>
            <a:lvl9pPr marL="19228369" indent="0">
              <a:buNone/>
              <a:defRPr sz="10500"/>
            </a:lvl9pPr>
          </a:lstStyle>
          <a:p>
            <a:pPr lvl="0"/>
            <a:endParaRPr lang="en-US" noProof="0"/>
          </a:p>
        </p:txBody>
      </p:sp>
      <p:sp>
        <p:nvSpPr>
          <p:cNvPr id="4" name="Text Placeholder 3"/>
          <p:cNvSpPr>
            <a:spLocks noGrp="1"/>
          </p:cNvSpPr>
          <p:nvPr>
            <p:ph type="body" sz="half" idx="2"/>
          </p:nvPr>
        </p:nvSpPr>
        <p:spPr>
          <a:xfrm>
            <a:off x="10036813" y="25763222"/>
            <a:ext cx="30723840" cy="3863338"/>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7DAD5B-3BBB-4DF2-A943-BC9D2895DC38}" type="datetimeFigureOut">
              <a:rPr lang="en-US"/>
              <a:pPr>
                <a:defRPr/>
              </a:pPr>
              <a:t>4/22/2013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8B7482-86E1-4E2A-9ADA-0760E826D1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560638" y="1317625"/>
            <a:ext cx="46085125" cy="5486400"/>
          </a:xfrm>
          <a:prstGeom prst="rect">
            <a:avLst/>
          </a:prstGeom>
          <a:noFill/>
          <a:ln w="9525">
            <a:noFill/>
            <a:miter lim="800000"/>
            <a:headEnd/>
            <a:tailEnd/>
          </a:ln>
        </p:spPr>
        <p:txBody>
          <a:bodyPr vert="horz" wrap="square" lIns="480709" tIns="240355" rIns="480709" bIns="240355"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2560638" y="7680325"/>
            <a:ext cx="46085125" cy="21724938"/>
          </a:xfrm>
          <a:prstGeom prst="rect">
            <a:avLst/>
          </a:prstGeom>
          <a:noFill/>
          <a:ln w="9525">
            <a:noFill/>
            <a:miter lim="800000"/>
            <a:headEnd/>
            <a:tailEnd/>
          </a:ln>
        </p:spPr>
        <p:txBody>
          <a:bodyPr vert="horz" wrap="square" lIns="480709" tIns="240355" rIns="480709" bIns="24035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560638" y="30510163"/>
            <a:ext cx="11947525" cy="1752600"/>
          </a:xfrm>
          <a:prstGeom prst="rect">
            <a:avLst/>
          </a:prstGeom>
        </p:spPr>
        <p:txBody>
          <a:bodyPr vert="horz" lIns="480709" tIns="240355" rIns="480709" bIns="240355" rtlCol="0" anchor="ctr"/>
          <a:lstStyle>
            <a:lvl1pPr algn="l" defTabSz="4807092" fontAlgn="auto">
              <a:spcBef>
                <a:spcPts val="0"/>
              </a:spcBef>
              <a:spcAft>
                <a:spcPts val="0"/>
              </a:spcAft>
              <a:defRPr sz="6300" smtClean="0">
                <a:solidFill>
                  <a:schemeClr val="tx1">
                    <a:tint val="75000"/>
                  </a:schemeClr>
                </a:solidFill>
                <a:latin typeface="+mn-lt"/>
              </a:defRPr>
            </a:lvl1pPr>
          </a:lstStyle>
          <a:p>
            <a:pPr>
              <a:defRPr/>
            </a:pPr>
            <a:fld id="{0D8C99FB-793F-48F7-8CC6-4FDC3611D218}" type="datetimeFigureOut">
              <a:rPr lang="en-US"/>
              <a:pPr>
                <a:defRPr/>
              </a:pPr>
              <a:t>4/22/2013</a:t>
            </a:fld>
            <a:endParaRPr lang="en-US"/>
          </a:p>
        </p:txBody>
      </p:sp>
      <p:sp>
        <p:nvSpPr>
          <p:cNvPr id="5" name="Footer Placeholder 4"/>
          <p:cNvSpPr>
            <a:spLocks noGrp="1"/>
          </p:cNvSpPr>
          <p:nvPr>
            <p:ph type="ftr" sz="quarter" idx="3"/>
          </p:nvPr>
        </p:nvSpPr>
        <p:spPr>
          <a:xfrm>
            <a:off x="17495838" y="30510163"/>
            <a:ext cx="16214725" cy="1752600"/>
          </a:xfrm>
          <a:prstGeom prst="rect">
            <a:avLst/>
          </a:prstGeom>
        </p:spPr>
        <p:txBody>
          <a:bodyPr vert="horz" lIns="480709" tIns="240355" rIns="480709" bIns="240355" rtlCol="0" anchor="ctr"/>
          <a:lstStyle>
            <a:lvl1pPr algn="ctr" defTabSz="4807092" fontAlgn="auto">
              <a:spcBef>
                <a:spcPts val="0"/>
              </a:spcBef>
              <a:spcAft>
                <a:spcPts val="0"/>
              </a:spcAft>
              <a:defRPr sz="6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6698238" y="30510163"/>
            <a:ext cx="11947525" cy="1752600"/>
          </a:xfrm>
          <a:prstGeom prst="rect">
            <a:avLst/>
          </a:prstGeom>
        </p:spPr>
        <p:txBody>
          <a:bodyPr vert="horz" lIns="480709" tIns="240355" rIns="480709" bIns="240355" rtlCol="0" anchor="ctr"/>
          <a:lstStyle>
            <a:lvl1pPr algn="r" defTabSz="4807092" fontAlgn="auto">
              <a:spcBef>
                <a:spcPts val="0"/>
              </a:spcBef>
              <a:spcAft>
                <a:spcPts val="0"/>
              </a:spcAft>
              <a:defRPr sz="6300" smtClean="0">
                <a:solidFill>
                  <a:schemeClr val="tx1">
                    <a:tint val="75000"/>
                  </a:schemeClr>
                </a:solidFill>
                <a:latin typeface="+mn-lt"/>
              </a:defRPr>
            </a:lvl1pPr>
          </a:lstStyle>
          <a:p>
            <a:pPr>
              <a:defRPr/>
            </a:pPr>
            <a:fld id="{10E531F7-5968-4244-ACFE-1DF7CD2359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806950" rtl="0" fontAlgn="base">
        <a:spcBef>
          <a:spcPct val="0"/>
        </a:spcBef>
        <a:spcAft>
          <a:spcPct val="0"/>
        </a:spcAft>
        <a:defRPr sz="23100" kern="1200">
          <a:solidFill>
            <a:schemeClr val="tx1"/>
          </a:solidFill>
          <a:latin typeface="+mj-lt"/>
          <a:ea typeface="+mj-ea"/>
          <a:cs typeface="+mj-cs"/>
        </a:defRPr>
      </a:lvl1pPr>
      <a:lvl2pPr algn="ctr" defTabSz="4806950" rtl="0" fontAlgn="base">
        <a:spcBef>
          <a:spcPct val="0"/>
        </a:spcBef>
        <a:spcAft>
          <a:spcPct val="0"/>
        </a:spcAft>
        <a:defRPr sz="23100">
          <a:solidFill>
            <a:schemeClr val="tx1"/>
          </a:solidFill>
          <a:latin typeface="Calibri" pitchFamily="34" charset="0"/>
        </a:defRPr>
      </a:lvl2pPr>
      <a:lvl3pPr algn="ctr" defTabSz="4806950" rtl="0" fontAlgn="base">
        <a:spcBef>
          <a:spcPct val="0"/>
        </a:spcBef>
        <a:spcAft>
          <a:spcPct val="0"/>
        </a:spcAft>
        <a:defRPr sz="23100">
          <a:solidFill>
            <a:schemeClr val="tx1"/>
          </a:solidFill>
          <a:latin typeface="Calibri" pitchFamily="34" charset="0"/>
        </a:defRPr>
      </a:lvl3pPr>
      <a:lvl4pPr algn="ctr" defTabSz="4806950" rtl="0" fontAlgn="base">
        <a:spcBef>
          <a:spcPct val="0"/>
        </a:spcBef>
        <a:spcAft>
          <a:spcPct val="0"/>
        </a:spcAft>
        <a:defRPr sz="23100">
          <a:solidFill>
            <a:schemeClr val="tx1"/>
          </a:solidFill>
          <a:latin typeface="Calibri" pitchFamily="34" charset="0"/>
        </a:defRPr>
      </a:lvl4pPr>
      <a:lvl5pPr algn="ctr" defTabSz="4806950" rtl="0" fontAlgn="base">
        <a:spcBef>
          <a:spcPct val="0"/>
        </a:spcBef>
        <a:spcAft>
          <a:spcPct val="0"/>
        </a:spcAft>
        <a:defRPr sz="23100">
          <a:solidFill>
            <a:schemeClr val="tx1"/>
          </a:solidFill>
          <a:latin typeface="Calibri" pitchFamily="34" charset="0"/>
        </a:defRPr>
      </a:lvl5pPr>
      <a:lvl6pPr marL="457200" algn="ctr" defTabSz="4806950" rtl="0" fontAlgn="base">
        <a:spcBef>
          <a:spcPct val="0"/>
        </a:spcBef>
        <a:spcAft>
          <a:spcPct val="0"/>
        </a:spcAft>
        <a:defRPr sz="23100">
          <a:solidFill>
            <a:schemeClr val="tx1"/>
          </a:solidFill>
          <a:latin typeface="Calibri" pitchFamily="34" charset="0"/>
        </a:defRPr>
      </a:lvl6pPr>
      <a:lvl7pPr marL="914400" algn="ctr" defTabSz="4806950" rtl="0" fontAlgn="base">
        <a:spcBef>
          <a:spcPct val="0"/>
        </a:spcBef>
        <a:spcAft>
          <a:spcPct val="0"/>
        </a:spcAft>
        <a:defRPr sz="23100">
          <a:solidFill>
            <a:schemeClr val="tx1"/>
          </a:solidFill>
          <a:latin typeface="Calibri" pitchFamily="34" charset="0"/>
        </a:defRPr>
      </a:lvl7pPr>
      <a:lvl8pPr marL="1371600" algn="ctr" defTabSz="4806950" rtl="0" fontAlgn="base">
        <a:spcBef>
          <a:spcPct val="0"/>
        </a:spcBef>
        <a:spcAft>
          <a:spcPct val="0"/>
        </a:spcAft>
        <a:defRPr sz="23100">
          <a:solidFill>
            <a:schemeClr val="tx1"/>
          </a:solidFill>
          <a:latin typeface="Calibri" pitchFamily="34" charset="0"/>
        </a:defRPr>
      </a:lvl8pPr>
      <a:lvl9pPr marL="1828800" algn="ctr" defTabSz="4806950" rtl="0" fontAlgn="base">
        <a:spcBef>
          <a:spcPct val="0"/>
        </a:spcBef>
        <a:spcAft>
          <a:spcPct val="0"/>
        </a:spcAft>
        <a:defRPr sz="23100">
          <a:solidFill>
            <a:schemeClr val="tx1"/>
          </a:solidFill>
          <a:latin typeface="Calibri" pitchFamily="34" charset="0"/>
        </a:defRPr>
      </a:lvl9pPr>
    </p:titleStyle>
    <p:bodyStyle>
      <a:lvl1pPr marL="1801813" indent="-1801813" algn="l" defTabSz="4806950" rtl="0" fontAlgn="base">
        <a:spcBef>
          <a:spcPct val="20000"/>
        </a:spcBef>
        <a:spcAft>
          <a:spcPct val="0"/>
        </a:spcAft>
        <a:buFont typeface="Arial" charset="0"/>
        <a:buChar char="•"/>
        <a:defRPr sz="16800" kern="1200">
          <a:solidFill>
            <a:schemeClr val="tx1"/>
          </a:solidFill>
          <a:latin typeface="+mn-lt"/>
          <a:ea typeface="+mn-ea"/>
          <a:cs typeface="+mn-cs"/>
        </a:defRPr>
      </a:lvl1pPr>
      <a:lvl2pPr marL="3905250" indent="-1501775" algn="l" defTabSz="4806950" rtl="0" fontAlgn="base">
        <a:spcBef>
          <a:spcPct val="20000"/>
        </a:spcBef>
        <a:spcAft>
          <a:spcPct val="0"/>
        </a:spcAft>
        <a:buFont typeface="Arial" charset="0"/>
        <a:buChar char="–"/>
        <a:defRPr sz="14700" kern="1200">
          <a:solidFill>
            <a:schemeClr val="tx1"/>
          </a:solidFill>
          <a:latin typeface="+mn-lt"/>
          <a:ea typeface="+mn-ea"/>
          <a:cs typeface="+mn-cs"/>
        </a:defRPr>
      </a:lvl2pPr>
      <a:lvl3pPr marL="6008688" indent="-1201738" algn="l" defTabSz="4806950" rtl="0" fontAlgn="base">
        <a:spcBef>
          <a:spcPct val="20000"/>
        </a:spcBef>
        <a:spcAft>
          <a:spcPct val="0"/>
        </a:spcAft>
        <a:buFont typeface="Arial" charset="0"/>
        <a:buChar char="•"/>
        <a:defRPr sz="12600" kern="1200">
          <a:solidFill>
            <a:schemeClr val="tx1"/>
          </a:solidFill>
          <a:latin typeface="+mn-lt"/>
          <a:ea typeface="+mn-ea"/>
          <a:cs typeface="+mn-cs"/>
        </a:defRPr>
      </a:lvl3pPr>
      <a:lvl4pPr marL="8412163" indent="-1201738" algn="l" defTabSz="4806950" rtl="0" fontAlgn="base">
        <a:spcBef>
          <a:spcPct val="20000"/>
        </a:spcBef>
        <a:spcAft>
          <a:spcPct val="0"/>
        </a:spcAft>
        <a:buFont typeface="Arial" charset="0"/>
        <a:buChar char="–"/>
        <a:defRPr sz="10500" kern="1200">
          <a:solidFill>
            <a:schemeClr val="tx1"/>
          </a:solidFill>
          <a:latin typeface="+mn-lt"/>
          <a:ea typeface="+mn-ea"/>
          <a:cs typeface="+mn-cs"/>
        </a:defRPr>
      </a:lvl4pPr>
      <a:lvl5pPr marL="10815638" indent="-1201738" algn="l" defTabSz="4806950" rtl="0" fontAlgn="base">
        <a:spcBef>
          <a:spcPct val="20000"/>
        </a:spcBef>
        <a:spcAft>
          <a:spcPct val="0"/>
        </a:spcAft>
        <a:buFont typeface="Arial" charset="0"/>
        <a:buChar char="»"/>
        <a:defRPr sz="10500" kern="1200">
          <a:solidFill>
            <a:schemeClr val="tx1"/>
          </a:solidFill>
          <a:latin typeface="+mn-lt"/>
          <a:ea typeface="+mn-ea"/>
          <a:cs typeface="+mn-cs"/>
        </a:defRPr>
      </a:lvl5pPr>
      <a:lvl6pPr marL="13219504"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6pPr>
      <a:lvl7pPr marL="15623050"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7pPr>
      <a:lvl8pPr marL="18026596"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8pPr>
      <a:lvl9pPr marL="20430142"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9pPr>
    </p:bodyStyle>
    <p:otherStyle>
      <a:defPPr>
        <a:defRPr lang="en-US"/>
      </a:defPPr>
      <a:lvl1pPr marL="0" algn="l" defTabSz="4807092" rtl="0" eaLnBrk="1" latinLnBrk="0" hangingPunct="1">
        <a:defRPr sz="9500" kern="1200">
          <a:solidFill>
            <a:schemeClr val="tx1"/>
          </a:solidFill>
          <a:latin typeface="+mn-lt"/>
          <a:ea typeface="+mn-ea"/>
          <a:cs typeface="+mn-cs"/>
        </a:defRPr>
      </a:lvl1pPr>
      <a:lvl2pPr marL="2403546" algn="l" defTabSz="4807092" rtl="0" eaLnBrk="1" latinLnBrk="0" hangingPunct="1">
        <a:defRPr sz="9500" kern="1200">
          <a:solidFill>
            <a:schemeClr val="tx1"/>
          </a:solidFill>
          <a:latin typeface="+mn-lt"/>
          <a:ea typeface="+mn-ea"/>
          <a:cs typeface="+mn-cs"/>
        </a:defRPr>
      </a:lvl2pPr>
      <a:lvl3pPr marL="4807092" algn="l" defTabSz="4807092" rtl="0" eaLnBrk="1" latinLnBrk="0" hangingPunct="1">
        <a:defRPr sz="9500" kern="1200">
          <a:solidFill>
            <a:schemeClr val="tx1"/>
          </a:solidFill>
          <a:latin typeface="+mn-lt"/>
          <a:ea typeface="+mn-ea"/>
          <a:cs typeface="+mn-cs"/>
        </a:defRPr>
      </a:lvl3pPr>
      <a:lvl4pPr marL="7210638" algn="l" defTabSz="4807092" rtl="0" eaLnBrk="1" latinLnBrk="0" hangingPunct="1">
        <a:defRPr sz="9500" kern="1200">
          <a:solidFill>
            <a:schemeClr val="tx1"/>
          </a:solidFill>
          <a:latin typeface="+mn-lt"/>
          <a:ea typeface="+mn-ea"/>
          <a:cs typeface="+mn-cs"/>
        </a:defRPr>
      </a:lvl4pPr>
      <a:lvl5pPr marL="9614184" algn="l" defTabSz="4807092" rtl="0" eaLnBrk="1" latinLnBrk="0" hangingPunct="1">
        <a:defRPr sz="9500" kern="1200">
          <a:solidFill>
            <a:schemeClr val="tx1"/>
          </a:solidFill>
          <a:latin typeface="+mn-lt"/>
          <a:ea typeface="+mn-ea"/>
          <a:cs typeface="+mn-cs"/>
        </a:defRPr>
      </a:lvl5pPr>
      <a:lvl6pPr marL="12017731" algn="l" defTabSz="4807092" rtl="0" eaLnBrk="1" latinLnBrk="0" hangingPunct="1">
        <a:defRPr sz="9500" kern="1200">
          <a:solidFill>
            <a:schemeClr val="tx1"/>
          </a:solidFill>
          <a:latin typeface="+mn-lt"/>
          <a:ea typeface="+mn-ea"/>
          <a:cs typeface="+mn-cs"/>
        </a:defRPr>
      </a:lvl6pPr>
      <a:lvl7pPr marL="14421277" algn="l" defTabSz="4807092" rtl="0" eaLnBrk="1" latinLnBrk="0" hangingPunct="1">
        <a:defRPr sz="9500" kern="1200">
          <a:solidFill>
            <a:schemeClr val="tx1"/>
          </a:solidFill>
          <a:latin typeface="+mn-lt"/>
          <a:ea typeface="+mn-ea"/>
          <a:cs typeface="+mn-cs"/>
        </a:defRPr>
      </a:lvl7pPr>
      <a:lvl8pPr marL="16824823" algn="l" defTabSz="4807092" rtl="0" eaLnBrk="1" latinLnBrk="0" hangingPunct="1">
        <a:defRPr sz="9500" kern="1200">
          <a:solidFill>
            <a:schemeClr val="tx1"/>
          </a:solidFill>
          <a:latin typeface="+mn-lt"/>
          <a:ea typeface="+mn-ea"/>
          <a:cs typeface="+mn-cs"/>
        </a:defRPr>
      </a:lvl8pPr>
      <a:lvl9pPr marL="19228369" algn="l" defTabSz="4807092"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51206400" cy="3398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480709" tIns="240355" rIns="480709" bIns="240355" anchor="ctr"/>
          <a:lstStyle/>
          <a:p>
            <a:pPr algn="ctr" defTabSz="4807092" fontAlgn="auto">
              <a:spcBef>
                <a:spcPts val="0"/>
              </a:spcBef>
              <a:spcAft>
                <a:spcPts val="0"/>
              </a:spcAft>
              <a:defRPr/>
            </a:pPr>
            <a:r>
              <a:rPr lang="en-US" sz="7200" dirty="0">
                <a:latin typeface="Rockwell" pitchFamily="18" charset="0"/>
              </a:rPr>
              <a:t>Occupational Therapy with Survivors of Domestic Violence: </a:t>
            </a:r>
            <a:r>
              <a:rPr lang="en-US" sz="7200" dirty="0">
                <a:latin typeface="Rockwell" pitchFamily="18" charset="0"/>
              </a:rPr>
              <a:t/>
            </a:r>
            <a:br>
              <a:rPr lang="en-US" sz="7200" dirty="0">
                <a:latin typeface="Rockwell" pitchFamily="18" charset="0"/>
              </a:rPr>
            </a:br>
            <a:r>
              <a:rPr lang="en-US" sz="7200" dirty="0">
                <a:latin typeface="Rockwell" pitchFamily="18" charset="0"/>
              </a:rPr>
              <a:t>An </a:t>
            </a:r>
            <a:r>
              <a:rPr lang="en-US" sz="7200" dirty="0">
                <a:latin typeface="Rockwell" pitchFamily="18" charset="0"/>
              </a:rPr>
              <a:t>Initial Cross Case Analysis for Determining Factors of Success in a Shelter </a:t>
            </a:r>
            <a:r>
              <a:rPr lang="en-US" sz="7200" dirty="0">
                <a:latin typeface="Rockwell" pitchFamily="18" charset="0"/>
              </a:rPr>
              <a:t>Setting</a:t>
            </a:r>
          </a:p>
          <a:p>
            <a:pPr algn="ctr" defTabSz="4807092" fontAlgn="auto">
              <a:spcBef>
                <a:spcPts val="0"/>
              </a:spcBef>
              <a:spcAft>
                <a:spcPts val="0"/>
              </a:spcAft>
              <a:defRPr/>
            </a:pPr>
            <a:r>
              <a:rPr lang="en-US" sz="5200" dirty="0">
                <a:latin typeface="Rockwell" pitchFamily="18" charset="0"/>
              </a:rPr>
              <a:t>Christina Marino, MS, OTR/L and Patricia </a:t>
            </a:r>
            <a:r>
              <a:rPr lang="en-US" sz="5200" dirty="0" err="1">
                <a:latin typeface="Rockwell" pitchFamily="18" charset="0"/>
              </a:rPr>
              <a:t>Motus</a:t>
            </a:r>
            <a:r>
              <a:rPr lang="en-US" sz="5200" dirty="0">
                <a:latin typeface="Rockwell" pitchFamily="18" charset="0"/>
              </a:rPr>
              <a:t>,  OTR/L</a:t>
            </a:r>
            <a:endParaRPr lang="en-US" sz="5200" dirty="0">
              <a:latin typeface="Rockwell" pitchFamily="18" charset="0"/>
            </a:endParaRPr>
          </a:p>
        </p:txBody>
      </p:sp>
      <p:pic>
        <p:nvPicPr>
          <p:cNvPr id="14338" name="Picture 2" descr="Barrier Free Living"/>
          <p:cNvPicPr>
            <a:picLocks noChangeAspect="1" noChangeArrowheads="1"/>
          </p:cNvPicPr>
          <p:nvPr/>
        </p:nvPicPr>
        <p:blipFill>
          <a:blip r:embed="rId3"/>
          <a:srcRect/>
          <a:stretch>
            <a:fillRect/>
          </a:stretch>
        </p:blipFill>
        <p:spPr bwMode="auto">
          <a:xfrm>
            <a:off x="0" y="1600200"/>
            <a:ext cx="5062538" cy="1774825"/>
          </a:xfrm>
          <a:prstGeom prst="rect">
            <a:avLst/>
          </a:prstGeom>
          <a:solidFill>
            <a:schemeClr val="bg1"/>
          </a:solidFill>
          <a:ln w="9525">
            <a:noFill/>
            <a:miter lim="800000"/>
            <a:headEnd/>
            <a:tailEnd/>
          </a:ln>
        </p:spPr>
      </p:pic>
      <p:pic>
        <p:nvPicPr>
          <p:cNvPr id="14339" name="Picture 277" descr="NYULMC_Rusk_V"/>
          <p:cNvPicPr>
            <a:picLocks noChangeAspect="1" noChangeArrowheads="1"/>
          </p:cNvPicPr>
          <p:nvPr/>
        </p:nvPicPr>
        <p:blipFill>
          <a:blip r:embed="rId4"/>
          <a:srcRect/>
          <a:stretch>
            <a:fillRect/>
          </a:stretch>
        </p:blipFill>
        <p:spPr bwMode="auto">
          <a:xfrm>
            <a:off x="44640500" y="1600200"/>
            <a:ext cx="6565900" cy="1771650"/>
          </a:xfrm>
          <a:prstGeom prst="rect">
            <a:avLst/>
          </a:prstGeom>
          <a:noFill/>
          <a:ln w="9525">
            <a:noFill/>
            <a:miter lim="800000"/>
            <a:headEnd/>
            <a:tailEnd/>
          </a:ln>
        </p:spPr>
      </p:pic>
      <p:sp>
        <p:nvSpPr>
          <p:cNvPr id="12" name="Rectangle 11"/>
          <p:cNvSpPr/>
          <p:nvPr/>
        </p:nvSpPr>
        <p:spPr>
          <a:xfrm>
            <a:off x="1349375" y="3733800"/>
            <a:ext cx="15270163"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Occupational Therapy </a:t>
            </a:r>
            <a:br>
              <a:rPr lang="en-US" sz="6000" dirty="0">
                <a:latin typeface="Rockwell" pitchFamily="18" charset="0"/>
              </a:rPr>
            </a:br>
            <a:r>
              <a:rPr lang="en-US" sz="6000" dirty="0">
                <a:latin typeface="Rockwell" pitchFamily="18" charset="0"/>
              </a:rPr>
              <a:t>and Domestic Violence</a:t>
            </a:r>
            <a:endParaRPr lang="en-US" sz="6000" dirty="0">
              <a:latin typeface="Rockwell" pitchFamily="18" charset="0"/>
            </a:endParaRPr>
          </a:p>
        </p:txBody>
      </p:sp>
      <p:sp>
        <p:nvSpPr>
          <p:cNvPr id="15" name="TextBox 14"/>
          <p:cNvSpPr txBox="1"/>
          <p:nvPr/>
        </p:nvSpPr>
        <p:spPr>
          <a:xfrm>
            <a:off x="1349375" y="5737225"/>
            <a:ext cx="15270163" cy="6738938"/>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Domestic violence is societal problem that reaches past race, age, religious beliefs, ethnic background, and economic status; however, women are so profoundly affected that 1 in 4 women experience domestic violence in her lifetime (</a:t>
            </a:r>
            <a:r>
              <a:rPr lang="en-US" sz="2400" dirty="0" err="1">
                <a:latin typeface="Rockwell" pitchFamily="18" charset="0"/>
              </a:rPr>
              <a:t>Thajden</a:t>
            </a:r>
            <a:r>
              <a:rPr lang="en-US" sz="2400" dirty="0">
                <a:latin typeface="Rockwell" pitchFamily="18" charset="0"/>
              </a:rPr>
              <a:t> &amp; Thames, 2000).  The cost of domestic violence is staggering at 5.8 billion per year with $4.1 billion allocated for medical (physical and mental) health costs (NCADV, 2007).   The cycle of violence causes survivors to face significant challenges engaging in meaningful occupations especially instrumental activities of daily living such as home management, parenting, money management (</a:t>
            </a:r>
            <a:r>
              <a:rPr lang="en-US" sz="2400" dirty="0" err="1">
                <a:latin typeface="Rockwell" pitchFamily="18" charset="0"/>
              </a:rPr>
              <a:t>DeLany</a:t>
            </a:r>
            <a:r>
              <a:rPr lang="en-US" sz="2400" dirty="0">
                <a:latin typeface="Rockwell" pitchFamily="18" charset="0"/>
              </a:rPr>
              <a:t>, </a:t>
            </a:r>
            <a:r>
              <a:rPr lang="en-US" sz="2400" dirty="0" err="1">
                <a:latin typeface="Rockwell" pitchFamily="18" charset="0"/>
              </a:rPr>
              <a:t>Javaherian-Dysinger</a:t>
            </a:r>
            <a:r>
              <a:rPr lang="en-US" sz="2400" dirty="0">
                <a:latin typeface="Rockwell" pitchFamily="18" charset="0"/>
              </a:rPr>
              <a:t>, &amp; Underwood, 2011). In addition, survivors’ participation  in work, education, rest /sleep, leisure and social participation can be significantly affected.  Thus, occupational therapists are poised </a:t>
            </a:r>
            <a:r>
              <a:rPr lang="en-US" sz="2400" dirty="0">
                <a:latin typeface="Rockwell" pitchFamily="18" charset="0"/>
              </a:rPr>
              <a:t>to provide </a:t>
            </a:r>
            <a:r>
              <a:rPr lang="en-US" sz="2400" dirty="0">
                <a:latin typeface="Rockwell" pitchFamily="18" charset="0"/>
              </a:rPr>
              <a:t>skilled intervention </a:t>
            </a:r>
            <a:r>
              <a:rPr lang="en-US" sz="2400" dirty="0">
                <a:latin typeface="Rockwell" pitchFamily="18" charset="0"/>
              </a:rPr>
              <a:t>related to life  </a:t>
            </a:r>
            <a:r>
              <a:rPr lang="en-US" sz="2400" dirty="0">
                <a:latin typeface="Rockwell" pitchFamily="18" charset="0"/>
              </a:rPr>
              <a:t>skills </a:t>
            </a:r>
            <a:r>
              <a:rPr lang="en-US" sz="2400" dirty="0">
                <a:latin typeface="Rockwell" pitchFamily="18" charset="0"/>
              </a:rPr>
              <a:t>training to </a:t>
            </a:r>
            <a:r>
              <a:rPr lang="en-US" sz="2400" dirty="0">
                <a:latin typeface="Rockwell" pitchFamily="18" charset="0"/>
              </a:rPr>
              <a:t>this population. </a:t>
            </a:r>
            <a:r>
              <a:rPr lang="en-US" sz="2400" dirty="0">
                <a:latin typeface="Rockwell" pitchFamily="18" charset="0"/>
              </a:rPr>
              <a:t> According </a:t>
            </a:r>
            <a:r>
              <a:rPr lang="en-US" sz="2400" dirty="0">
                <a:latin typeface="Rockwell" pitchFamily="18" charset="0"/>
              </a:rPr>
              <a:t>to recent literature, shelters who have employed occupational therapists to provide life skills training have found the programming to be effective in assisting individuals learn ways to live with increased independence (</a:t>
            </a:r>
            <a:r>
              <a:rPr lang="en-US" sz="2400" dirty="0" err="1">
                <a:latin typeface="Rockwell" pitchFamily="18" charset="0"/>
              </a:rPr>
              <a:t>Gorde</a:t>
            </a:r>
            <a:r>
              <a:rPr lang="en-US" sz="2400" dirty="0">
                <a:latin typeface="Rockwell" pitchFamily="18" charset="0"/>
              </a:rPr>
              <a:t> et al.; </a:t>
            </a:r>
            <a:r>
              <a:rPr lang="en-US" sz="2400" dirty="0" err="1">
                <a:latin typeface="Rockwell" pitchFamily="18" charset="0"/>
              </a:rPr>
              <a:t>Gutman</a:t>
            </a:r>
            <a:r>
              <a:rPr lang="en-US" sz="2400" dirty="0">
                <a:latin typeface="Rockwell" pitchFamily="18" charset="0"/>
              </a:rPr>
              <a:t> et al., 2004; </a:t>
            </a:r>
            <a:r>
              <a:rPr lang="en-US" sz="2400" dirty="0" err="1">
                <a:latin typeface="Rockwell" pitchFamily="18" charset="0"/>
              </a:rPr>
              <a:t>Helfrich</a:t>
            </a:r>
            <a:r>
              <a:rPr lang="en-US" sz="2400" dirty="0">
                <a:latin typeface="Rockwell" pitchFamily="18" charset="0"/>
              </a:rPr>
              <a:t> et. al, 2006; </a:t>
            </a:r>
            <a:r>
              <a:rPr lang="en-US" sz="2400" dirty="0" err="1">
                <a:latin typeface="Rockwell" pitchFamily="18" charset="0"/>
              </a:rPr>
              <a:t>Helfrich</a:t>
            </a:r>
            <a:r>
              <a:rPr lang="en-US" sz="2400" dirty="0">
                <a:latin typeface="Rockwell" pitchFamily="18" charset="0"/>
              </a:rPr>
              <a:t> &amp; Aviles, 2001; </a:t>
            </a:r>
            <a:r>
              <a:rPr lang="en-US" sz="2400" dirty="0" err="1">
                <a:latin typeface="Rockwell" pitchFamily="18" charset="0"/>
              </a:rPr>
              <a:t>Hefrich</a:t>
            </a:r>
            <a:r>
              <a:rPr lang="en-US" sz="2400" dirty="0">
                <a:latin typeface="Rockwell" pitchFamily="18" charset="0"/>
              </a:rPr>
              <a:t>, </a:t>
            </a:r>
            <a:r>
              <a:rPr lang="en-US" sz="2400" dirty="0" err="1">
                <a:latin typeface="Rockwell" pitchFamily="18" charset="0"/>
              </a:rPr>
              <a:t>Badiani</a:t>
            </a:r>
            <a:r>
              <a:rPr lang="en-US" sz="2400" dirty="0">
                <a:latin typeface="Rockwell" pitchFamily="18" charset="0"/>
              </a:rPr>
              <a:t>, &amp; Simpson, 2006; </a:t>
            </a:r>
            <a:r>
              <a:rPr lang="en-US" sz="2400" dirty="0" err="1">
                <a:latin typeface="Rockwell" pitchFamily="18" charset="0"/>
              </a:rPr>
              <a:t>Helrich</a:t>
            </a:r>
            <a:r>
              <a:rPr lang="en-US" sz="2400" dirty="0">
                <a:latin typeface="Rockwell" pitchFamily="18" charset="0"/>
              </a:rPr>
              <a:t> &amp; Rivera, 2006).  Most of the services highlighted in the literature are provided in the group setting only.  At Freedom House, residents engage in individual OT sessions in addition to optional groups. Therefore, this appeared to be an avenue for further </a:t>
            </a:r>
            <a:r>
              <a:rPr lang="en-US" sz="2400" dirty="0">
                <a:latin typeface="Rockwell" pitchFamily="18" charset="0"/>
              </a:rPr>
              <a:t>research. Many </a:t>
            </a:r>
            <a:r>
              <a:rPr lang="en-US" sz="2400" dirty="0">
                <a:latin typeface="Rockwell" pitchFamily="18" charset="0"/>
              </a:rPr>
              <a:t>implications arise from this analysis including further research, advocacy, and exploring ways to integrate treatment approaches within the community setting to other occupational therapy settings within the medical model where many survivors of violence seek treatment. </a:t>
            </a:r>
          </a:p>
        </p:txBody>
      </p:sp>
      <p:sp>
        <p:nvSpPr>
          <p:cNvPr id="16" name="Rectangle 15"/>
          <p:cNvSpPr/>
          <p:nvPr/>
        </p:nvSpPr>
        <p:spPr>
          <a:xfrm>
            <a:off x="1295400" y="13182600"/>
            <a:ext cx="15270163"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Domestic Violence Is About </a:t>
            </a:r>
            <a:br>
              <a:rPr lang="en-US" sz="6000" dirty="0">
                <a:latin typeface="Rockwell" pitchFamily="18" charset="0"/>
              </a:rPr>
            </a:br>
            <a:r>
              <a:rPr lang="en-US" sz="6000" dirty="0">
                <a:latin typeface="Rockwell" pitchFamily="18" charset="0"/>
              </a:rPr>
              <a:t>Power and Control </a:t>
            </a:r>
            <a:endParaRPr lang="en-US" sz="6000" dirty="0">
              <a:latin typeface="Rockwell" pitchFamily="18" charset="0"/>
            </a:endParaRPr>
          </a:p>
        </p:txBody>
      </p:sp>
      <p:sp>
        <p:nvSpPr>
          <p:cNvPr id="19" name="Rectangle 18"/>
          <p:cNvSpPr/>
          <p:nvPr/>
        </p:nvSpPr>
        <p:spPr>
          <a:xfrm>
            <a:off x="1371600" y="22675850"/>
            <a:ext cx="15270163"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OT Evaluation Process</a:t>
            </a:r>
            <a:endParaRPr lang="en-US" sz="6000" dirty="0">
              <a:latin typeface="Rockwell" pitchFamily="18" charset="0"/>
            </a:endParaRPr>
          </a:p>
        </p:txBody>
      </p:sp>
      <p:sp>
        <p:nvSpPr>
          <p:cNvPr id="20" name="Rectangle 19"/>
          <p:cNvSpPr/>
          <p:nvPr/>
        </p:nvSpPr>
        <p:spPr>
          <a:xfrm>
            <a:off x="18029238" y="3733800"/>
            <a:ext cx="15270162"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Cross Case Analysis</a:t>
            </a:r>
            <a:endParaRPr lang="en-US" sz="6000" dirty="0">
              <a:latin typeface="Rockwell" pitchFamily="18" charset="0"/>
            </a:endParaRPr>
          </a:p>
        </p:txBody>
      </p:sp>
      <p:graphicFrame>
        <p:nvGraphicFramePr>
          <p:cNvPr id="23" name="Table 22"/>
          <p:cNvGraphicFramePr>
            <a:graphicFrameLocks noGrp="1"/>
          </p:cNvGraphicFramePr>
          <p:nvPr/>
        </p:nvGraphicFramePr>
        <p:xfrm>
          <a:off x="18029238" y="23066375"/>
          <a:ext cx="15270162" cy="3573463"/>
        </p:xfrm>
        <a:graphic>
          <a:graphicData uri="http://schemas.openxmlformats.org/drawingml/2006/table">
            <a:tbl>
              <a:tblPr/>
              <a:tblGrid>
                <a:gridCol w="623285"/>
                <a:gridCol w="1053821"/>
                <a:gridCol w="1412299"/>
                <a:gridCol w="1412299"/>
                <a:gridCol w="1147492"/>
                <a:gridCol w="1500567"/>
                <a:gridCol w="1500567"/>
                <a:gridCol w="1147492"/>
                <a:gridCol w="1235762"/>
                <a:gridCol w="1389857"/>
                <a:gridCol w="1378266"/>
                <a:gridCol w="1468773"/>
              </a:tblGrid>
              <a:tr h="114149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Rockwell" pitchFamily="18" charset="0"/>
                        <a:ea typeface="Calibri" charset="0"/>
                      </a:endParaRP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Self-Efficacy Scale</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Beck’s Depression Inventory</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Number of Children</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Years of Abuse</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Ethnic Background</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Socioeconomic Status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Legal</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Status</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Individual Sessions Attended</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Groups Attended</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Goals Met</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Totals</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81068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MB</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6</a:t>
                      </a:r>
                      <a:endParaRPr kumimoji="0" lang="en-US" sz="1800" b="0" i="0" u="none" strike="noStrike" cap="none" normalizeH="0" baseline="0" dirty="0" smtClean="0">
                        <a:ln>
                          <a:noFill/>
                        </a:ln>
                        <a:solidFill>
                          <a:schemeClr val="tx1"/>
                        </a:solidFill>
                        <a:effectLst/>
                        <a:latin typeface="Rockwell" pitchFamily="18" charset="0"/>
                        <a:ea typeface="Calibri" charset="0"/>
                      </a:endParaRP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81068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LV</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6</a:t>
                      </a:r>
                      <a:endParaRPr kumimoji="0" lang="en-US" sz="1800" b="0" i="0" u="none" strike="noStrike" cap="none" normalizeH="0" baseline="0" dirty="0" smtClean="0">
                        <a:ln>
                          <a:noFill/>
                        </a:ln>
                        <a:solidFill>
                          <a:schemeClr val="tx1"/>
                        </a:solidFill>
                        <a:effectLst/>
                        <a:latin typeface="Rockwell" pitchFamily="18" charset="0"/>
                        <a:ea typeface="Calibri" charset="0"/>
                      </a:endParaRP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81068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VP</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0</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2</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1</a:t>
                      </a: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10</a:t>
                      </a:r>
                      <a:endParaRPr kumimoji="0" lang="en-US" sz="1800" b="0" i="0" u="none" strike="noStrike" cap="none" normalizeH="0" baseline="0" dirty="0" smtClean="0">
                        <a:ln>
                          <a:noFill/>
                        </a:ln>
                        <a:solidFill>
                          <a:schemeClr val="tx1"/>
                        </a:solidFill>
                        <a:effectLst/>
                        <a:latin typeface="Rockwell" pitchFamily="18" charset="0"/>
                        <a:ea typeface="Calibri" charset="0"/>
                      </a:endParaRPr>
                    </a:p>
                  </a:txBody>
                  <a:tcPr marL="50566" marR="5056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bl>
          </a:graphicData>
        </a:graphic>
      </p:graphicFrame>
      <p:graphicFrame>
        <p:nvGraphicFramePr>
          <p:cNvPr id="24" name="Table 23"/>
          <p:cNvGraphicFramePr>
            <a:graphicFrameLocks noGrp="1"/>
          </p:cNvGraphicFramePr>
          <p:nvPr/>
        </p:nvGraphicFramePr>
        <p:xfrm>
          <a:off x="18029238" y="11634788"/>
          <a:ext cx="15270162" cy="5046662"/>
        </p:xfrm>
        <a:graphic>
          <a:graphicData uri="http://schemas.openxmlformats.org/drawingml/2006/table">
            <a:tbl>
              <a:tblPr/>
              <a:tblGrid>
                <a:gridCol w="793851"/>
                <a:gridCol w="1147665"/>
                <a:gridCol w="1444988"/>
                <a:gridCol w="1076308"/>
                <a:gridCol w="987111"/>
                <a:gridCol w="1723652"/>
                <a:gridCol w="1535001"/>
                <a:gridCol w="1852318"/>
                <a:gridCol w="1284432"/>
                <a:gridCol w="1284432"/>
                <a:gridCol w="2140721"/>
              </a:tblGrid>
              <a:tr h="1101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Rockwell" pitchFamily="18" charset="0"/>
                        <a:ea typeface="Calibri" charset="0"/>
                      </a:endParaRP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Self-Efficacy Scale</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Beck’s Depression Inventory</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Number of Children</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Years of Abuse</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Ethnic Background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Socioeconomic Status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Legal</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Status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Individual Sessions Attended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Groups Attended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Rockwell" pitchFamily="18" charset="0"/>
                          <a:ea typeface="Calibri" charset="0"/>
                        </a:rPr>
                        <a:t>Goals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118872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MB</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1.9/10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19/60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4 </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Indian</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Lower-middle class  + $5,000 savings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Documented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5</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21</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Stress Management, Self-Esteem,  Sleep </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118872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LV</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2.1/10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7/60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4</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19</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Hispanic (Colombian)</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Lower class + No savings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Undocumented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3</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3</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Coping Skills, Leisure Exploration, Computer skills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118872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sng" strike="noStrike" cap="none" normalizeH="0" baseline="0" dirty="0" smtClean="0">
                          <a:ln>
                            <a:noFill/>
                          </a:ln>
                          <a:solidFill>
                            <a:schemeClr val="tx1"/>
                          </a:solidFill>
                          <a:effectLst/>
                          <a:latin typeface="Rockwell" pitchFamily="18" charset="0"/>
                          <a:ea typeface="Calibri" charset="0"/>
                        </a:rPr>
                        <a:t>VP</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2.5/10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0/60</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Rockwell" pitchFamily="18" charset="0"/>
                          <a:ea typeface="Calibri" charset="0"/>
                        </a:rPr>
                        <a:t>5</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 2 </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African American</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Lower middle class + min. savings</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Documented</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5</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15</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Rockwell" pitchFamily="18" charset="0"/>
                          <a:ea typeface="Calibri" charset="0"/>
                        </a:rPr>
                        <a:t>Vocational Counseling, Pain Management</a:t>
                      </a:r>
                    </a:p>
                  </a:txBody>
                  <a:tcPr marL="47300" marR="473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bl>
          </a:graphicData>
        </a:graphic>
      </p:graphicFrame>
      <p:sp>
        <p:nvSpPr>
          <p:cNvPr id="17" name="TextBox 16"/>
          <p:cNvSpPr txBox="1"/>
          <p:nvPr/>
        </p:nvSpPr>
        <p:spPr>
          <a:xfrm>
            <a:off x="18029238" y="5737225"/>
            <a:ext cx="15270162" cy="5630863"/>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A cross case analysis approach was chosen as a preliminary means to evaluate effectiveness of occupational therapy interventions with survivors of violence residing temporarily in a shelter setting.  According to literature (Yin, 2003), a cross case analysis allows the researcher to see similarities and differences between cases chosen. In addition, it allows for initial research using retrospective data.  Cases must be selected carefully according to criteria in order to predict results or to predict contracting results (Yin, 2003). </a:t>
            </a:r>
          </a:p>
          <a:p>
            <a:pPr defTabSz="4807092" fontAlgn="auto">
              <a:spcBef>
                <a:spcPts val="0"/>
              </a:spcBef>
              <a:spcAft>
                <a:spcPts val="0"/>
              </a:spcAft>
              <a:defRPr/>
            </a:pPr>
            <a:r>
              <a:rPr lang="en-US" sz="2400" dirty="0">
                <a:latin typeface="Rockwell" pitchFamily="18" charset="0"/>
              </a:rPr>
              <a:t>For this project, all cases of clients from May 2010-September 2010 who participated in occupational therapy were reviewed.  During this span of time, the occupational therapy evaluated ___ clients.  From this sample, we developed a criteria to select appropriate cases for the study.  Clients who had attended 3 groups and 3 individual sessions including the initial evaluation and who met all occupational therapy goals were selected.  In total, three cases met the criteria for selection: MB, LV, and VP.  In the chart below is a chart highlighting demographic information about each of these women. The reason the above criteria were chosen reflect trends in the literature.  Many of the studies presented in our literature review focus on OT intervention in the group setting only. Therefore, the writers aimed to  evaluate and review successful clients who engaged in both group and individual intervention. Below,  chart 1 is  displaying demographic data of the clients. </a:t>
            </a:r>
            <a:endParaRPr lang="en-US" sz="2400" dirty="0">
              <a:latin typeface="Rockwell" pitchFamily="18" charset="0"/>
            </a:endParaRPr>
          </a:p>
        </p:txBody>
      </p:sp>
      <p:sp>
        <p:nvSpPr>
          <p:cNvPr id="14" name="Rectangle 13"/>
          <p:cNvSpPr/>
          <p:nvPr/>
        </p:nvSpPr>
        <p:spPr>
          <a:xfrm>
            <a:off x="34594800" y="3733800"/>
            <a:ext cx="15270163"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Freedom House</a:t>
            </a:r>
            <a:endParaRPr lang="en-US" sz="6000" dirty="0">
              <a:latin typeface="Rockwell" pitchFamily="18" charset="0"/>
            </a:endParaRPr>
          </a:p>
        </p:txBody>
      </p:sp>
      <p:sp>
        <p:nvSpPr>
          <p:cNvPr id="18" name="Rectangle 17"/>
          <p:cNvSpPr/>
          <p:nvPr/>
        </p:nvSpPr>
        <p:spPr>
          <a:xfrm>
            <a:off x="34594800" y="5735638"/>
            <a:ext cx="15270163" cy="3748087"/>
          </a:xfrm>
          <a:prstGeom prst="rect">
            <a:avLst/>
          </a:prstGeom>
          <a:solidFill>
            <a:schemeClr val="accent1">
              <a:lumMod val="20000"/>
              <a:lumOff val="80000"/>
            </a:schemeClr>
          </a:solidFill>
        </p:spPr>
        <p:txBody>
          <a:bodyPr>
            <a:spAutoFit/>
          </a:bodyPr>
          <a:lstStyle/>
          <a:p>
            <a:pPr defTabSz="4807092" fontAlgn="auto">
              <a:lnSpc>
                <a:spcPct val="90000"/>
              </a:lnSpc>
              <a:spcBef>
                <a:spcPts val="0"/>
              </a:spcBef>
              <a:spcAft>
                <a:spcPts val="0"/>
              </a:spcAft>
              <a:defRPr/>
            </a:pPr>
            <a:r>
              <a:rPr lang="en-US" sz="2400" b="1" dirty="0">
                <a:latin typeface="Rockwell" pitchFamily="18" charset="0"/>
              </a:rPr>
              <a:t>What?: </a:t>
            </a:r>
            <a:r>
              <a:rPr lang="en-US" sz="2400" dirty="0">
                <a:latin typeface="Rockwell" pitchFamily="18" charset="0"/>
              </a:rPr>
              <a:t>An accessible emergency shelter for survivors of domestic violence with disabilities and their families in New York, NY.</a:t>
            </a:r>
          </a:p>
          <a:p>
            <a:pPr defTabSz="4807092" fontAlgn="auto">
              <a:lnSpc>
                <a:spcPct val="90000"/>
              </a:lnSpc>
              <a:spcBef>
                <a:spcPts val="0"/>
              </a:spcBef>
              <a:spcAft>
                <a:spcPts val="0"/>
              </a:spcAft>
              <a:defRPr/>
            </a:pPr>
            <a:endParaRPr lang="en-US" sz="2400" dirty="0">
              <a:solidFill>
                <a:schemeClr val="accent1">
                  <a:lumMod val="20000"/>
                  <a:lumOff val="80000"/>
                </a:schemeClr>
              </a:solidFill>
              <a:latin typeface="Rockwell" pitchFamily="18" charset="0"/>
            </a:endParaRPr>
          </a:p>
          <a:p>
            <a:pPr defTabSz="4807092" fontAlgn="auto">
              <a:lnSpc>
                <a:spcPct val="90000"/>
              </a:lnSpc>
              <a:spcBef>
                <a:spcPts val="0"/>
              </a:spcBef>
              <a:spcAft>
                <a:spcPts val="0"/>
              </a:spcAft>
              <a:defRPr/>
            </a:pPr>
            <a:r>
              <a:rPr lang="en-US" sz="2400" b="1" dirty="0">
                <a:latin typeface="Rockwell" pitchFamily="18" charset="0"/>
              </a:rPr>
              <a:t>Who?: </a:t>
            </a:r>
            <a:r>
              <a:rPr lang="en-US" sz="2400" dirty="0">
                <a:latin typeface="Rockwell" pitchFamily="18" charset="0"/>
              </a:rPr>
              <a:t>Serves residents with various types of disabilities - Physical, Emotional, Intellectual, Developmental, Visual, Hearing. </a:t>
            </a:r>
          </a:p>
          <a:p>
            <a:pPr defTabSz="4807092" fontAlgn="auto">
              <a:lnSpc>
                <a:spcPct val="90000"/>
              </a:lnSpc>
              <a:spcBef>
                <a:spcPts val="0"/>
              </a:spcBef>
              <a:spcAft>
                <a:spcPts val="0"/>
              </a:spcAft>
              <a:defRPr/>
            </a:pPr>
            <a:endParaRPr lang="en-US" sz="2400" dirty="0">
              <a:latin typeface="Rockwell" pitchFamily="18" charset="0"/>
            </a:endParaRPr>
          </a:p>
          <a:p>
            <a:pPr defTabSz="4807092" fontAlgn="auto">
              <a:lnSpc>
                <a:spcPct val="90000"/>
              </a:lnSpc>
              <a:spcBef>
                <a:spcPts val="0"/>
              </a:spcBef>
              <a:spcAft>
                <a:spcPts val="0"/>
              </a:spcAft>
              <a:defRPr/>
            </a:pPr>
            <a:r>
              <a:rPr lang="en-US" sz="2400" b="1" dirty="0">
                <a:latin typeface="Rockwell" pitchFamily="18" charset="0"/>
              </a:rPr>
              <a:t>Supports for Residents :</a:t>
            </a:r>
            <a:r>
              <a:rPr lang="en-US" sz="2400" dirty="0">
                <a:latin typeface="Rockwell" pitchFamily="18" charset="0"/>
              </a:rPr>
              <a:t>Safety, Social Workers, RN onsite, Psychiatry, Housing &amp; Entitlements, Legal Advocacy and Referrals, Referrals to specialized treatment, Individual and Group counseling, Children’s Services, Childcare &amp; Recreation, onsite Board of education  liaison, an aftercare program called Beyond Freedom and Occupational Therapy through skill building. </a:t>
            </a:r>
          </a:p>
          <a:p>
            <a:pPr defTabSz="4807092" fontAlgn="auto">
              <a:lnSpc>
                <a:spcPct val="90000"/>
              </a:lnSpc>
              <a:spcBef>
                <a:spcPts val="0"/>
              </a:spcBef>
              <a:spcAft>
                <a:spcPts val="0"/>
              </a:spcAft>
              <a:defRPr/>
            </a:pPr>
            <a:r>
              <a:rPr lang="en-US" sz="2400" dirty="0">
                <a:latin typeface="Rockwell" pitchFamily="18" charset="0"/>
              </a:rPr>
              <a:t>. </a:t>
            </a:r>
          </a:p>
        </p:txBody>
      </p:sp>
      <p:pic>
        <p:nvPicPr>
          <p:cNvPr id="14477" name="Content Placeholder 3" descr="DSC00024.JPG"/>
          <p:cNvPicPr>
            <a:picLocks noChangeAspect="1"/>
          </p:cNvPicPr>
          <p:nvPr/>
        </p:nvPicPr>
        <p:blipFill>
          <a:blip r:embed="rId5"/>
          <a:srcRect/>
          <a:stretch>
            <a:fillRect/>
          </a:stretch>
        </p:blipFill>
        <p:spPr bwMode="auto">
          <a:xfrm>
            <a:off x="34586863" y="9747250"/>
            <a:ext cx="4389437" cy="3292475"/>
          </a:xfrm>
          <a:prstGeom prst="rect">
            <a:avLst/>
          </a:prstGeom>
          <a:noFill/>
          <a:ln w="9525">
            <a:noFill/>
            <a:miter lim="800000"/>
            <a:headEnd/>
            <a:tailEnd/>
          </a:ln>
        </p:spPr>
      </p:pic>
      <p:pic>
        <p:nvPicPr>
          <p:cNvPr id="14478" name="Picture 4" descr="DSC00026.JPG"/>
          <p:cNvPicPr>
            <a:picLocks noChangeAspect="1"/>
          </p:cNvPicPr>
          <p:nvPr/>
        </p:nvPicPr>
        <p:blipFill>
          <a:blip r:embed="rId6"/>
          <a:srcRect/>
          <a:stretch>
            <a:fillRect/>
          </a:stretch>
        </p:blipFill>
        <p:spPr bwMode="auto">
          <a:xfrm>
            <a:off x="39493825" y="9747250"/>
            <a:ext cx="4389438" cy="3292475"/>
          </a:xfrm>
          <a:prstGeom prst="rect">
            <a:avLst/>
          </a:prstGeom>
          <a:noFill/>
          <a:ln w="9525">
            <a:noFill/>
            <a:miter lim="800000"/>
            <a:headEnd/>
            <a:tailEnd/>
          </a:ln>
        </p:spPr>
      </p:pic>
      <p:pic>
        <p:nvPicPr>
          <p:cNvPr id="14479" name="Content Placeholder 3" descr="DSC00027.JPG"/>
          <p:cNvPicPr>
            <a:picLocks noChangeAspect="1"/>
          </p:cNvPicPr>
          <p:nvPr/>
        </p:nvPicPr>
        <p:blipFill>
          <a:blip r:embed="rId7"/>
          <a:srcRect/>
          <a:stretch>
            <a:fillRect/>
          </a:stretch>
        </p:blipFill>
        <p:spPr bwMode="auto">
          <a:xfrm>
            <a:off x="44402375" y="9747250"/>
            <a:ext cx="2468563" cy="3292475"/>
          </a:xfrm>
          <a:prstGeom prst="rect">
            <a:avLst/>
          </a:prstGeom>
          <a:noFill/>
          <a:ln w="9525">
            <a:noFill/>
            <a:miter lim="800000"/>
            <a:headEnd/>
            <a:tailEnd/>
          </a:ln>
        </p:spPr>
      </p:pic>
      <p:pic>
        <p:nvPicPr>
          <p:cNvPr id="14480" name="Picture 4" descr="DSC00028.JPG"/>
          <p:cNvPicPr>
            <a:picLocks noChangeAspect="1"/>
          </p:cNvPicPr>
          <p:nvPr/>
        </p:nvPicPr>
        <p:blipFill>
          <a:blip r:embed="rId8"/>
          <a:srcRect/>
          <a:stretch>
            <a:fillRect/>
          </a:stretch>
        </p:blipFill>
        <p:spPr bwMode="auto">
          <a:xfrm>
            <a:off x="47396400" y="9747250"/>
            <a:ext cx="2468563" cy="3292475"/>
          </a:xfrm>
          <a:prstGeom prst="rect">
            <a:avLst/>
          </a:prstGeom>
          <a:noFill/>
          <a:ln w="9525">
            <a:noFill/>
            <a:miter lim="800000"/>
            <a:headEnd/>
            <a:tailEnd/>
          </a:ln>
        </p:spPr>
      </p:pic>
      <p:sp>
        <p:nvSpPr>
          <p:cNvPr id="29" name="TextBox 28"/>
          <p:cNvSpPr txBox="1"/>
          <p:nvPr/>
        </p:nvSpPr>
        <p:spPr>
          <a:xfrm>
            <a:off x="34594800" y="13303250"/>
            <a:ext cx="15270163" cy="830263"/>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Example of private, accessible apartment at Freedom House. Some units are equipped with walk- in showers.  In addition, durable medical equipment is available for clients. </a:t>
            </a:r>
            <a:endParaRPr lang="en-US" sz="2400" dirty="0">
              <a:latin typeface="Rockwell" pitchFamily="18" charset="0"/>
            </a:endParaRPr>
          </a:p>
        </p:txBody>
      </p:sp>
      <p:sp>
        <p:nvSpPr>
          <p:cNvPr id="30" name="Rectangle 29"/>
          <p:cNvSpPr/>
          <p:nvPr/>
        </p:nvSpPr>
        <p:spPr>
          <a:xfrm>
            <a:off x="34594800" y="14397038"/>
            <a:ext cx="15270163" cy="1738312"/>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Occupational Therapy Services at </a:t>
            </a:r>
          </a:p>
          <a:p>
            <a:pPr algn="ctr" defTabSz="4807092" fontAlgn="auto">
              <a:spcBef>
                <a:spcPts val="0"/>
              </a:spcBef>
              <a:spcAft>
                <a:spcPts val="0"/>
              </a:spcAft>
              <a:defRPr/>
            </a:pPr>
            <a:r>
              <a:rPr lang="en-US" sz="6000" dirty="0">
                <a:latin typeface="Rockwell" pitchFamily="18" charset="0"/>
              </a:rPr>
              <a:t>Freedom House</a:t>
            </a:r>
            <a:endParaRPr lang="en-US" sz="6000" dirty="0">
              <a:latin typeface="Rockwell" pitchFamily="18" charset="0"/>
            </a:endParaRPr>
          </a:p>
        </p:txBody>
      </p:sp>
      <p:sp>
        <p:nvSpPr>
          <p:cNvPr id="14483" name="TextBox 30"/>
          <p:cNvSpPr txBox="1">
            <a:spLocks noChangeArrowheads="1"/>
          </p:cNvSpPr>
          <p:nvPr/>
        </p:nvSpPr>
        <p:spPr bwMode="auto">
          <a:xfrm flipH="1">
            <a:off x="35890200" y="18669000"/>
            <a:ext cx="12115800" cy="1554163"/>
          </a:xfrm>
          <a:prstGeom prst="rect">
            <a:avLst/>
          </a:prstGeom>
          <a:noFill/>
          <a:ln w="9525">
            <a:noFill/>
            <a:miter lim="800000"/>
            <a:headEnd/>
            <a:tailEnd/>
          </a:ln>
        </p:spPr>
        <p:txBody>
          <a:bodyPr>
            <a:spAutoFit/>
          </a:bodyPr>
          <a:lstStyle/>
          <a:p>
            <a:endParaRPr lang="en-US">
              <a:latin typeface="Calibri" pitchFamily="34" charset="0"/>
            </a:endParaRPr>
          </a:p>
        </p:txBody>
      </p:sp>
      <p:sp>
        <p:nvSpPr>
          <p:cNvPr id="14484" name="Rectangle 3"/>
          <p:cNvSpPr>
            <a:spLocks noChangeArrowheads="1"/>
          </p:cNvSpPr>
          <p:nvPr/>
        </p:nvSpPr>
        <p:spPr bwMode="auto">
          <a:xfrm>
            <a:off x="2971800" y="29838650"/>
            <a:ext cx="265113" cy="368300"/>
          </a:xfrm>
          <a:prstGeom prst="rect">
            <a:avLst/>
          </a:prstGeom>
          <a:noFill/>
          <a:ln w="9525">
            <a:noFill/>
            <a:miter lim="800000"/>
            <a:headEnd/>
            <a:tailEnd/>
          </a:ln>
        </p:spPr>
        <p:txBody>
          <a:bodyPr wrap="none" anchor="ctr">
            <a:spAutoFit/>
          </a:bodyPr>
          <a:lstStyle/>
          <a:p>
            <a:pPr defTabSz="914400">
              <a:buFontTx/>
              <a:buChar char="•"/>
              <a:tabLst>
                <a:tab pos="914400" algn="l"/>
              </a:tabLst>
            </a:pPr>
            <a:endParaRPr lang="en-US" sz="1800">
              <a:cs typeface="Arial" charset="0"/>
            </a:endParaRPr>
          </a:p>
        </p:txBody>
      </p:sp>
      <p:sp>
        <p:nvSpPr>
          <p:cNvPr id="32" name="Rectangle 31"/>
          <p:cNvSpPr/>
          <p:nvPr/>
        </p:nvSpPr>
        <p:spPr>
          <a:xfrm>
            <a:off x="34594800" y="16398875"/>
            <a:ext cx="15270163" cy="2308225"/>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The three women in the case analysis each engaged in group and individual sessions. The  occupational therapy program led by OTR with a roster of OT Level II students pr a number of services including: </a:t>
            </a:r>
          </a:p>
          <a:p>
            <a:pPr marL="1612900" lvl="1" indent="-241300" defTabSz="4807092" fontAlgn="auto">
              <a:spcBef>
                <a:spcPts val="0"/>
              </a:spcBef>
              <a:spcAft>
                <a:spcPts val="0"/>
              </a:spcAft>
              <a:buFont typeface="Arial" pitchFamily="34" charset="0"/>
              <a:buChar char="•"/>
              <a:defRPr/>
            </a:pPr>
            <a:r>
              <a:rPr lang="en-US" sz="2400" dirty="0">
                <a:latin typeface="Rockwell" pitchFamily="18" charset="0"/>
              </a:rPr>
              <a:t>Skill-Building Groups</a:t>
            </a:r>
          </a:p>
          <a:p>
            <a:pPr marL="1612900" lvl="1" indent="-241300" defTabSz="4807092" fontAlgn="auto">
              <a:spcBef>
                <a:spcPts val="0"/>
              </a:spcBef>
              <a:spcAft>
                <a:spcPts val="0"/>
              </a:spcAft>
              <a:buFont typeface="Arial" pitchFamily="34" charset="0"/>
              <a:buChar char="•"/>
              <a:defRPr/>
            </a:pPr>
            <a:r>
              <a:rPr lang="en-US" sz="2400" dirty="0">
                <a:latin typeface="Rockwell" pitchFamily="18" charset="0"/>
              </a:rPr>
              <a:t>Initial Evaluations of all residents</a:t>
            </a:r>
          </a:p>
          <a:p>
            <a:pPr marL="1612900" lvl="1" indent="-241300" defTabSz="4807092" fontAlgn="auto">
              <a:spcBef>
                <a:spcPts val="0"/>
              </a:spcBef>
              <a:spcAft>
                <a:spcPts val="0"/>
              </a:spcAft>
              <a:buFont typeface="Arial" pitchFamily="34" charset="0"/>
              <a:buChar char="•"/>
              <a:defRPr/>
            </a:pPr>
            <a:r>
              <a:rPr lang="en-US" sz="2400" dirty="0">
                <a:latin typeface="Rockwell" pitchFamily="18" charset="0"/>
              </a:rPr>
              <a:t>Individual sessions based on initial evaluation results</a:t>
            </a:r>
          </a:p>
          <a:p>
            <a:pPr marL="2403546" lvl="1" indent="0" defTabSz="4807092" fontAlgn="auto">
              <a:spcBef>
                <a:spcPts val="0"/>
              </a:spcBef>
              <a:spcAft>
                <a:spcPts val="0"/>
              </a:spcAft>
              <a:defRPr/>
            </a:pPr>
            <a:endParaRPr lang="en-US" sz="2400" dirty="0">
              <a:latin typeface="Rockwell" pitchFamily="18" charset="0"/>
            </a:endParaRPr>
          </a:p>
        </p:txBody>
      </p:sp>
      <p:grpSp>
        <p:nvGrpSpPr>
          <p:cNvPr id="14486" name="Group 54"/>
          <p:cNvGrpSpPr>
            <a:grpSpLocks/>
          </p:cNvGrpSpPr>
          <p:nvPr/>
        </p:nvGrpSpPr>
        <p:grpSpPr bwMode="auto">
          <a:xfrm>
            <a:off x="34594800" y="18970625"/>
            <a:ext cx="15270163" cy="5668963"/>
            <a:chOff x="34594800" y="18592800"/>
            <a:chExt cx="15270480" cy="5669280"/>
          </a:xfrm>
        </p:grpSpPr>
        <p:sp>
          <p:nvSpPr>
            <p:cNvPr id="33" name="Rectangle 32"/>
            <p:cNvSpPr/>
            <p:nvPr/>
          </p:nvSpPr>
          <p:spPr>
            <a:xfrm>
              <a:off x="34594800" y="18592800"/>
              <a:ext cx="7315200" cy="5669280"/>
            </a:xfrm>
            <a:prstGeom prst="rect">
              <a:avLst/>
            </a:prstGeom>
            <a:solidFill>
              <a:schemeClr val="accent2">
                <a:lumMod val="20000"/>
                <a:lumOff val="80000"/>
              </a:schemeClr>
            </a:solidFill>
            <a:ln>
              <a:solidFill>
                <a:schemeClr val="accent1"/>
              </a:solidFill>
            </a:ln>
            <a:effectLst>
              <a:glow rad="63500">
                <a:schemeClr val="accent2">
                  <a:satMod val="175000"/>
                  <a:alpha val="40000"/>
                </a:schemeClr>
              </a:glow>
            </a:effectLst>
          </p:spPr>
          <p:txBody>
            <a:bodyPr>
              <a:spAutoFit/>
            </a:bodyPr>
            <a:lstStyle/>
            <a:p>
              <a:pPr algn="ctr" defTabSz="4807092" fontAlgn="auto">
                <a:spcBef>
                  <a:spcPts val="0"/>
                </a:spcBef>
                <a:spcAft>
                  <a:spcPts val="0"/>
                </a:spcAft>
                <a:defRPr/>
              </a:pPr>
              <a:r>
                <a:rPr lang="en-US" sz="4000" dirty="0">
                  <a:latin typeface="Rockwell" pitchFamily="18" charset="0"/>
                </a:rPr>
                <a:t>Groups</a:t>
              </a:r>
            </a:p>
            <a:p>
              <a:pPr marL="120650" defTabSz="4807092" fontAlgn="auto">
                <a:spcBef>
                  <a:spcPts val="0"/>
                </a:spcBef>
                <a:spcAft>
                  <a:spcPts val="0"/>
                </a:spcAft>
                <a:defRPr/>
              </a:pPr>
              <a:r>
                <a:rPr lang="en-US" sz="2400" dirty="0">
                  <a:latin typeface="Rockwell" pitchFamily="18" charset="0"/>
                </a:rPr>
                <a:t>Fitness</a:t>
              </a:r>
            </a:p>
            <a:p>
              <a:pPr marL="120650" defTabSz="4807092" fontAlgn="auto">
                <a:spcBef>
                  <a:spcPts val="0"/>
                </a:spcBef>
                <a:spcAft>
                  <a:spcPts val="0"/>
                </a:spcAft>
                <a:defRPr/>
              </a:pPr>
              <a:r>
                <a:rPr lang="en-US" sz="2400" dirty="0">
                  <a:latin typeface="Rockwell" pitchFamily="18" charset="0"/>
                </a:rPr>
                <a:t>Resident Advisory Committee</a:t>
              </a:r>
            </a:p>
            <a:p>
              <a:pPr marL="120650" defTabSz="4807092" fontAlgn="auto">
                <a:spcBef>
                  <a:spcPts val="0"/>
                </a:spcBef>
                <a:spcAft>
                  <a:spcPts val="0"/>
                </a:spcAft>
                <a:defRPr/>
              </a:pPr>
              <a:r>
                <a:rPr lang="en-US" sz="2400" dirty="0">
                  <a:latin typeface="Rockwell" pitchFamily="18" charset="0"/>
                </a:rPr>
                <a:t>Drum Circle </a:t>
              </a:r>
            </a:p>
            <a:p>
              <a:pPr marL="120650" defTabSz="4807092" fontAlgn="auto">
                <a:spcBef>
                  <a:spcPts val="0"/>
                </a:spcBef>
                <a:spcAft>
                  <a:spcPts val="0"/>
                </a:spcAft>
                <a:defRPr/>
              </a:pPr>
              <a:r>
                <a:rPr lang="en-US" sz="2400" dirty="0">
                  <a:latin typeface="Rockwell" pitchFamily="18" charset="0"/>
                </a:rPr>
                <a:t>Freedom Spa</a:t>
              </a:r>
            </a:p>
            <a:p>
              <a:pPr marL="120650" defTabSz="4807092" fontAlgn="auto">
                <a:spcBef>
                  <a:spcPts val="0"/>
                </a:spcBef>
                <a:spcAft>
                  <a:spcPts val="0"/>
                </a:spcAft>
                <a:defRPr/>
              </a:pPr>
              <a:r>
                <a:rPr lang="en-US" sz="2400" dirty="0">
                  <a:latin typeface="Rockwell" pitchFamily="18" charset="0"/>
                </a:rPr>
                <a:t>Mommy/Daddy and Me</a:t>
              </a:r>
            </a:p>
            <a:p>
              <a:pPr marL="120650" defTabSz="4807092" fontAlgn="auto">
                <a:spcBef>
                  <a:spcPts val="0"/>
                </a:spcBef>
                <a:spcAft>
                  <a:spcPts val="0"/>
                </a:spcAft>
                <a:defRPr/>
              </a:pPr>
              <a:r>
                <a:rPr lang="en-US" sz="2400" dirty="0">
                  <a:latin typeface="Rockwell" pitchFamily="18" charset="0"/>
                </a:rPr>
                <a:t>Vocational Group</a:t>
              </a:r>
            </a:p>
            <a:p>
              <a:pPr marL="120650" defTabSz="4807092" fontAlgn="auto">
                <a:spcBef>
                  <a:spcPts val="0"/>
                </a:spcBef>
                <a:spcAft>
                  <a:spcPts val="0"/>
                </a:spcAft>
                <a:defRPr/>
              </a:pPr>
              <a:r>
                <a:rPr lang="en-US" sz="2400" dirty="0">
                  <a:latin typeface="Rockwell" pitchFamily="18" charset="0"/>
                </a:rPr>
                <a:t>Yoga</a:t>
              </a: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endParaRPr lang="en-US" sz="2400" dirty="0">
                <a:latin typeface="Rockwell" pitchFamily="18" charset="0"/>
              </a:endParaRPr>
            </a:p>
          </p:txBody>
        </p:sp>
        <p:sp>
          <p:nvSpPr>
            <p:cNvPr id="35" name="Rectangle 34"/>
            <p:cNvSpPr/>
            <p:nvPr/>
          </p:nvSpPr>
          <p:spPr>
            <a:xfrm>
              <a:off x="42550080" y="18592800"/>
              <a:ext cx="7315200" cy="5669280"/>
            </a:xfrm>
            <a:prstGeom prst="rect">
              <a:avLst/>
            </a:prstGeom>
            <a:solidFill>
              <a:schemeClr val="accent2">
                <a:lumMod val="20000"/>
                <a:lumOff val="80000"/>
              </a:schemeClr>
            </a:solidFill>
            <a:ln>
              <a:solidFill>
                <a:schemeClr val="accent1"/>
              </a:solidFill>
            </a:ln>
            <a:effectLst>
              <a:glow rad="63500">
                <a:schemeClr val="accent2">
                  <a:satMod val="175000"/>
                  <a:alpha val="40000"/>
                </a:schemeClr>
              </a:glow>
              <a:outerShdw blurRad="50800" dist="38100" dir="2700000" algn="tl" rotWithShape="0">
                <a:prstClr val="black">
                  <a:alpha val="40000"/>
                </a:prstClr>
              </a:outerShdw>
            </a:effectLst>
          </p:spPr>
          <p:txBody>
            <a:bodyPr>
              <a:spAutoFit/>
            </a:bodyPr>
            <a:lstStyle/>
            <a:p>
              <a:pPr algn="ctr" defTabSz="4807092" fontAlgn="auto">
                <a:lnSpc>
                  <a:spcPct val="90000"/>
                </a:lnSpc>
                <a:spcBef>
                  <a:spcPts val="0"/>
                </a:spcBef>
                <a:spcAft>
                  <a:spcPts val="0"/>
                </a:spcAft>
                <a:defRPr/>
              </a:pPr>
              <a:r>
                <a:rPr lang="en-US" sz="4000" dirty="0">
                  <a:solidFill>
                    <a:prstClr val="black"/>
                  </a:solidFill>
                  <a:latin typeface="Rockwell" pitchFamily="18" charset="0"/>
                </a:rPr>
                <a:t>Individualized Services</a:t>
              </a:r>
            </a:p>
            <a:p>
              <a:pPr defTabSz="4807092" fontAlgn="auto">
                <a:lnSpc>
                  <a:spcPct val="90000"/>
                </a:lnSpc>
                <a:spcBef>
                  <a:spcPts val="0"/>
                </a:spcBef>
                <a:spcAft>
                  <a:spcPts val="0"/>
                </a:spcAft>
                <a:defRPr/>
              </a:pPr>
              <a:endParaRPr lang="en-US" sz="2400" dirty="0">
                <a:solidFill>
                  <a:prstClr val="black"/>
                </a:solidFill>
                <a:latin typeface="Rockwell" pitchFamily="18" charset="0"/>
              </a:endParaRP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Money Management &amp; Budgeting</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Self Care </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Stress Management</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Prevocational and Vocational Counseling</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Development of Parenting Skills</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Environmental Adaptations</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Nutrition and Health Information</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Development of Coping Skills</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Development of Healthy Leisure Activities</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Home Management </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Time Management </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Pain Management </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Illness Management</a:t>
              </a:r>
            </a:p>
            <a:p>
              <a:pPr marL="120650" defTabSz="4807092" fontAlgn="auto">
                <a:lnSpc>
                  <a:spcPct val="90000"/>
                </a:lnSpc>
                <a:spcBef>
                  <a:spcPts val="0"/>
                </a:spcBef>
                <a:spcAft>
                  <a:spcPts val="0"/>
                </a:spcAft>
                <a:defRPr/>
              </a:pPr>
              <a:r>
                <a:rPr lang="en-US" sz="2400" dirty="0">
                  <a:solidFill>
                    <a:prstClr val="black"/>
                  </a:solidFill>
                  <a:latin typeface="Rockwell" pitchFamily="18" charset="0"/>
                </a:rPr>
                <a:t>Improvement of Self Esteem</a:t>
              </a:r>
            </a:p>
          </p:txBody>
        </p:sp>
      </p:grpSp>
      <p:grpSp>
        <p:nvGrpSpPr>
          <p:cNvPr id="14487" name="Group 53"/>
          <p:cNvGrpSpPr>
            <a:grpSpLocks/>
          </p:cNvGrpSpPr>
          <p:nvPr/>
        </p:nvGrpSpPr>
        <p:grpSpPr bwMode="auto">
          <a:xfrm>
            <a:off x="1404938" y="15501938"/>
            <a:ext cx="15052675" cy="6400800"/>
            <a:chOff x="1295400" y="15087600"/>
            <a:chExt cx="15052872" cy="6400800"/>
          </a:xfrm>
        </p:grpSpPr>
        <p:pic>
          <p:nvPicPr>
            <p:cNvPr id="14520" name="Picture 4"/>
            <p:cNvPicPr>
              <a:picLocks noChangeAspect="1" noChangeArrowheads="1"/>
            </p:cNvPicPr>
            <p:nvPr/>
          </p:nvPicPr>
          <p:blipFill>
            <a:blip r:embed="rId9"/>
            <a:srcRect l="4198"/>
            <a:stretch>
              <a:fillRect/>
            </a:stretch>
          </p:blipFill>
          <p:spPr bwMode="auto">
            <a:xfrm>
              <a:off x="1295400" y="15727680"/>
              <a:ext cx="5257800" cy="5120640"/>
            </a:xfrm>
            <a:prstGeom prst="rect">
              <a:avLst/>
            </a:prstGeom>
            <a:noFill/>
            <a:ln w="9525">
              <a:noFill/>
              <a:miter lim="800000"/>
              <a:headEnd/>
              <a:tailEnd/>
            </a:ln>
          </p:spPr>
        </p:pic>
        <p:pic>
          <p:nvPicPr>
            <p:cNvPr id="14521" name="Picture 2"/>
            <p:cNvPicPr>
              <a:picLocks noChangeAspect="1" noChangeArrowheads="1"/>
            </p:cNvPicPr>
            <p:nvPr/>
          </p:nvPicPr>
          <p:blipFill>
            <a:blip r:embed="rId10"/>
            <a:srcRect/>
            <a:stretch>
              <a:fillRect/>
            </a:stretch>
          </p:blipFill>
          <p:spPr bwMode="auto">
            <a:xfrm>
              <a:off x="11353800" y="15727680"/>
              <a:ext cx="4994472" cy="5120640"/>
            </a:xfrm>
            <a:prstGeom prst="rect">
              <a:avLst/>
            </a:prstGeom>
            <a:noFill/>
            <a:ln w="9525">
              <a:noFill/>
              <a:miter lim="800000"/>
              <a:headEnd/>
              <a:tailEnd/>
            </a:ln>
          </p:spPr>
        </p:pic>
        <p:sp>
          <p:nvSpPr>
            <p:cNvPr id="40" name="TextBox 39"/>
            <p:cNvSpPr txBox="1"/>
            <p:nvPr/>
          </p:nvSpPr>
          <p:spPr>
            <a:xfrm>
              <a:off x="6591369" y="15087600"/>
              <a:ext cx="4724462" cy="640080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000" dirty="0">
                  <a:latin typeface="Rockwell" pitchFamily="18" charset="0"/>
                </a:rPr>
                <a:t>Domestic violence is based in a cycle of power and control. The wheels presented were developed for persons with disabilities affected by violence. The power and control wheel</a:t>
              </a:r>
              <a:r>
                <a:rPr lang="en-US" sz="2000" dirty="0">
                  <a:latin typeface="Rockwell" pitchFamily="18" charset="0"/>
                  <a:ea typeface="ＭＳ Ｐゴシック" pitchFamily="34" charset="-128"/>
                </a:rPr>
                <a:t> is characterized by a pattern of actions that an individual uses to intentionally control or dominate his intimate partner, which are located in the center. A batterer systematically uses threats, intimidation and coercion to instill fear in his partner.  These behaviors are the spokes of the wheel.  Physical and Sexual violence holds it all together---this violence is the rim of the wheel. This violence is often the type that is noticed. In contrast, the equality wheel is based on respect and helps survivors understand where to take future relationships. </a:t>
              </a:r>
            </a:p>
          </p:txBody>
        </p:sp>
      </p:grpSp>
      <p:sp>
        <p:nvSpPr>
          <p:cNvPr id="44" name="TextBox 43"/>
          <p:cNvSpPr txBox="1"/>
          <p:nvPr/>
        </p:nvSpPr>
        <p:spPr>
          <a:xfrm>
            <a:off x="1371600" y="24995188"/>
            <a:ext cx="15270163" cy="120015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Occupational therapy is one of the many services provided to residents of Freedom House and work closely with the interdisciplinary team. Occupational therapy students routinely perform evaluations with residents under the supervision of the OTR/L. Each evaluation includes:</a:t>
            </a:r>
          </a:p>
        </p:txBody>
      </p:sp>
      <p:grpSp>
        <p:nvGrpSpPr>
          <p:cNvPr id="14489" name="Group 55"/>
          <p:cNvGrpSpPr>
            <a:grpSpLocks/>
          </p:cNvGrpSpPr>
          <p:nvPr/>
        </p:nvGrpSpPr>
        <p:grpSpPr bwMode="auto">
          <a:xfrm>
            <a:off x="1431925" y="26776363"/>
            <a:ext cx="14966950" cy="5761037"/>
            <a:chOff x="1432560" y="25679400"/>
            <a:chExt cx="14965680" cy="5760720"/>
          </a:xfrm>
        </p:grpSpPr>
        <p:sp>
          <p:nvSpPr>
            <p:cNvPr id="46" name="Rounded Rectangle 45"/>
            <p:cNvSpPr/>
            <p:nvPr/>
          </p:nvSpPr>
          <p:spPr>
            <a:xfrm>
              <a:off x="1432560" y="25679400"/>
              <a:ext cx="5578002" cy="576072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807092" fontAlgn="auto">
                <a:spcBef>
                  <a:spcPts val="0"/>
                </a:spcBef>
                <a:spcAft>
                  <a:spcPts val="0"/>
                </a:spcAft>
                <a:defRPr/>
              </a:pPr>
              <a:endParaRPr lang="en-US" sz="2000" dirty="0">
                <a:latin typeface="Rockwell" pitchFamily="18" charset="0"/>
              </a:endParaRPr>
            </a:p>
            <a:p>
              <a:pPr defTabSz="4807092" fontAlgn="auto">
                <a:spcBef>
                  <a:spcPts val="0"/>
                </a:spcBef>
                <a:spcAft>
                  <a:spcPts val="0"/>
                </a:spcAft>
                <a:defRPr/>
              </a:pPr>
              <a:endParaRPr lang="en-US" sz="2000" dirty="0">
                <a:latin typeface="Rockwell" pitchFamily="18" charset="0"/>
              </a:endParaRPr>
            </a:p>
            <a:p>
              <a:pPr defTabSz="4807092" fontAlgn="auto">
                <a:spcBef>
                  <a:spcPts val="0"/>
                </a:spcBef>
                <a:spcAft>
                  <a:spcPts val="0"/>
                </a:spcAft>
                <a:defRPr/>
              </a:pPr>
              <a:endParaRPr lang="en-US" sz="2000" dirty="0">
                <a:latin typeface="Rockwell" pitchFamily="18" charset="0"/>
              </a:endParaRPr>
            </a:p>
            <a:p>
              <a:pPr algn="ctr" defTabSz="4807092" fontAlgn="auto">
                <a:spcBef>
                  <a:spcPts val="0"/>
                </a:spcBef>
                <a:spcAft>
                  <a:spcPts val="0"/>
                </a:spcAft>
                <a:defRPr/>
              </a:pPr>
              <a:r>
                <a:rPr lang="en-US" sz="2400" u="sng" dirty="0">
                  <a:solidFill>
                    <a:schemeClr val="tx1"/>
                  </a:solidFill>
                  <a:latin typeface="Rockwell" pitchFamily="18" charset="0"/>
                </a:rPr>
                <a:t>Components of Occupational Therapy Evaluation</a:t>
              </a:r>
              <a:endParaRPr lang="en-US" sz="2400" dirty="0">
                <a:solidFill>
                  <a:schemeClr val="tx1"/>
                </a:solidFill>
                <a:latin typeface="Rockwell" pitchFamily="18" charset="0"/>
              </a:endParaRP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Background Information including PMH and history of abuse</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ROM and MMT</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Sensation</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Functional Status- ADL and mobility</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Cognitive Assessment (MOCA)</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Beck’s Depression Scale</a:t>
              </a:r>
            </a:p>
            <a:p>
              <a:pPr marL="228600" indent="-228600" defTabSz="4807092" fontAlgn="auto">
                <a:spcBef>
                  <a:spcPts val="0"/>
                </a:spcBef>
                <a:spcAft>
                  <a:spcPts val="0"/>
                </a:spcAft>
                <a:buFont typeface="Arial" pitchFamily="34" charset="0"/>
                <a:buChar char="•"/>
                <a:defRPr/>
              </a:pPr>
              <a:r>
                <a:rPr lang="en-US" sz="2400" dirty="0">
                  <a:solidFill>
                    <a:schemeClr val="tx1"/>
                  </a:solidFill>
                  <a:latin typeface="Rockwell" pitchFamily="18" charset="0"/>
                </a:rPr>
                <a:t> Self Efficacy Scale</a:t>
              </a:r>
            </a:p>
            <a:p>
              <a:pPr defTabSz="4807092" fontAlgn="auto">
                <a:spcBef>
                  <a:spcPts val="0"/>
                </a:spcBef>
                <a:spcAft>
                  <a:spcPts val="0"/>
                </a:spcAft>
                <a:defRPr/>
              </a:pPr>
              <a:endParaRPr lang="en-US" sz="2000" dirty="0"/>
            </a:p>
            <a:p>
              <a:pPr defTabSz="4807092" fontAlgn="auto">
                <a:spcBef>
                  <a:spcPts val="0"/>
                </a:spcBef>
                <a:spcAft>
                  <a:spcPts val="0"/>
                </a:spcAft>
                <a:defRPr/>
              </a:pPr>
              <a:endParaRPr lang="en-US" sz="2000" dirty="0"/>
            </a:p>
            <a:p>
              <a:pPr algn="ctr" defTabSz="4807092" fontAlgn="auto">
                <a:spcBef>
                  <a:spcPts val="0"/>
                </a:spcBef>
                <a:spcAft>
                  <a:spcPts val="0"/>
                </a:spcAft>
                <a:defRPr/>
              </a:pPr>
              <a:endParaRPr lang="en-US" sz="2000" dirty="0"/>
            </a:p>
          </p:txBody>
        </p:sp>
        <p:sp>
          <p:nvSpPr>
            <p:cNvPr id="47" name="Rounded Rectangle 46"/>
            <p:cNvSpPr/>
            <p:nvPr/>
          </p:nvSpPr>
          <p:spPr>
            <a:xfrm>
              <a:off x="10820238" y="25679400"/>
              <a:ext cx="5578002" cy="576072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2400" u="sng" dirty="0">
                  <a:solidFill>
                    <a:schemeClr val="tx1"/>
                  </a:solidFill>
                  <a:latin typeface="Rockwell" pitchFamily="18" charset="0"/>
                </a:rPr>
                <a:t>Purpose of OT Evaluation </a:t>
              </a:r>
            </a:p>
            <a:p>
              <a:pPr defTabSz="4807092" fontAlgn="auto">
                <a:spcBef>
                  <a:spcPts val="0"/>
                </a:spcBef>
                <a:spcAft>
                  <a:spcPts val="0"/>
                </a:spcAft>
                <a:defRPr/>
              </a:pPr>
              <a:r>
                <a:rPr lang="en-US" sz="2400" dirty="0">
                  <a:solidFill>
                    <a:schemeClr val="tx1"/>
                  </a:solidFill>
                  <a:latin typeface="Rockwell" pitchFamily="18" charset="0"/>
                </a:rPr>
                <a:t>Help survivors take control of their lives</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Empowering</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Life skills building</a:t>
              </a:r>
            </a:p>
            <a:p>
              <a:pPr marL="342900" indent="-342900" defTabSz="4807092" fontAlgn="auto">
                <a:spcBef>
                  <a:spcPts val="0"/>
                </a:spcBef>
                <a:spcAft>
                  <a:spcPts val="0"/>
                </a:spcAft>
                <a:defRPr/>
              </a:pPr>
              <a:r>
                <a:rPr lang="en-US" sz="2400" dirty="0">
                  <a:solidFill>
                    <a:schemeClr val="tx1"/>
                  </a:solidFill>
                  <a:latin typeface="Rockwell" pitchFamily="18" charset="0"/>
                </a:rPr>
                <a:t>Find a purpose</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Achieve personal satisfaction and role competence </a:t>
              </a:r>
            </a:p>
            <a:p>
              <a:pPr defTabSz="4807092" fontAlgn="auto">
                <a:spcBef>
                  <a:spcPts val="0"/>
                </a:spcBef>
                <a:spcAft>
                  <a:spcPts val="0"/>
                </a:spcAft>
                <a:defRPr/>
              </a:pPr>
              <a:r>
                <a:rPr lang="en-US" sz="2400" dirty="0">
                  <a:solidFill>
                    <a:schemeClr val="tx1"/>
                  </a:solidFill>
                  <a:latin typeface="Rockwell" pitchFamily="18" charset="0"/>
                </a:rPr>
                <a:t>Develop healthy independent lifestyles</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Improving quality of life</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Learning to be more assertive</a:t>
              </a:r>
            </a:p>
            <a:p>
              <a:pPr marL="342900" indent="-228600"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Facilitating effective decision-making skills</a:t>
              </a:r>
            </a:p>
            <a:p>
              <a:pPr defTabSz="4807092" fontAlgn="auto">
                <a:spcBef>
                  <a:spcPts val="0"/>
                </a:spcBef>
                <a:spcAft>
                  <a:spcPts val="0"/>
                </a:spcAft>
                <a:buFont typeface="Arial" pitchFamily="34" charset="0"/>
                <a:buChar char="•"/>
                <a:defRPr/>
              </a:pPr>
              <a:r>
                <a:rPr lang="en-US" sz="2400" i="1" dirty="0">
                  <a:solidFill>
                    <a:schemeClr val="tx1"/>
                  </a:solidFill>
                  <a:latin typeface="Rockwell" pitchFamily="18" charset="0"/>
                </a:rPr>
                <a:t>Utilizing adaptive coping skills</a:t>
              </a:r>
              <a:endParaRPr lang="en-US" sz="2400" i="1" dirty="0">
                <a:solidFill>
                  <a:schemeClr val="tx1"/>
                </a:solidFill>
                <a:latin typeface="Rockwell" pitchFamily="18" charset="0"/>
              </a:endParaRPr>
            </a:p>
          </p:txBody>
        </p:sp>
        <p:sp>
          <p:nvSpPr>
            <p:cNvPr id="48" name="Rectangle 47"/>
            <p:cNvSpPr/>
            <p:nvPr/>
          </p:nvSpPr>
          <p:spPr>
            <a:xfrm>
              <a:off x="7208983" y="26666771"/>
              <a:ext cx="3428709" cy="3785979"/>
            </a:xfrm>
            <a:prstGeom prst="rect">
              <a:avLst/>
            </a:prstGeom>
            <a:solidFill>
              <a:schemeClr val="tx2">
                <a:lumMod val="40000"/>
                <a:lumOff val="60000"/>
              </a:schemeClr>
            </a:solidFill>
          </p:spPr>
          <p:txBody>
            <a:bodyPr>
              <a:spAutoFit/>
            </a:bodyPr>
            <a:lstStyle/>
            <a:p>
              <a:pPr defTabSz="4807092" fontAlgn="auto">
                <a:spcBef>
                  <a:spcPts val="0"/>
                </a:spcBef>
                <a:spcAft>
                  <a:spcPts val="0"/>
                </a:spcAft>
                <a:defRPr/>
              </a:pPr>
              <a:r>
                <a:rPr lang="en-US" sz="2400" dirty="0">
                  <a:latin typeface="Rockwell" pitchFamily="18" charset="0"/>
                  <a:ea typeface="ＭＳ Ｐゴシック" pitchFamily="34" charset="-128"/>
                </a:rPr>
                <a:t>“Evaluation is focused on determining what the survivors want and need to do and identifying the factors that act as supports or barriers to performance of the desired occupations” (AOTA, 2008). </a:t>
              </a:r>
            </a:p>
          </p:txBody>
        </p:sp>
      </p:grpSp>
      <p:sp>
        <p:nvSpPr>
          <p:cNvPr id="49" name="Rectangle 48"/>
          <p:cNvSpPr/>
          <p:nvPr/>
        </p:nvSpPr>
        <p:spPr>
          <a:xfrm>
            <a:off x="34671000" y="26904950"/>
            <a:ext cx="15270163" cy="563245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Through this analysis process, a number of themes emerged. </a:t>
            </a:r>
          </a:p>
          <a:p>
            <a:pPr marL="457200" indent="-457200" defTabSz="4807092" fontAlgn="auto">
              <a:spcBef>
                <a:spcPts val="0"/>
              </a:spcBef>
              <a:spcAft>
                <a:spcPts val="0"/>
              </a:spcAft>
              <a:buFontTx/>
              <a:buAutoNum type="arabicPeriod"/>
              <a:defRPr/>
            </a:pPr>
            <a:r>
              <a:rPr lang="en-US" sz="2400" dirty="0">
                <a:latin typeface="Rockwell" pitchFamily="18" charset="0"/>
              </a:rPr>
              <a:t>Socioeconomic status and education level were not as much of predisposition to DV as anticipated by the writers. For exampled, MB had savings in addition to a Bachelor’s degree in Education. </a:t>
            </a:r>
          </a:p>
          <a:p>
            <a:pPr marL="457200" indent="-457200" defTabSz="4807092" fontAlgn="auto">
              <a:spcBef>
                <a:spcPts val="0"/>
              </a:spcBef>
              <a:spcAft>
                <a:spcPts val="0"/>
              </a:spcAft>
              <a:buFontTx/>
              <a:buAutoNum type="arabicPeriod"/>
              <a:defRPr/>
            </a:pPr>
            <a:r>
              <a:rPr lang="en-US" sz="2400" dirty="0">
                <a:latin typeface="Rockwell" pitchFamily="18" charset="0"/>
              </a:rPr>
              <a:t>One of the three women scored at the level of borderline clinical depression on the Beck’s Depression Inventory as one of the most successful clients in the occupational therapy program during the three month window of May-September 2010.</a:t>
            </a:r>
          </a:p>
          <a:p>
            <a:pPr marL="457200" indent="-457200" defTabSz="4807092" fontAlgn="auto">
              <a:spcBef>
                <a:spcPts val="0"/>
              </a:spcBef>
              <a:spcAft>
                <a:spcPts val="0"/>
              </a:spcAft>
              <a:buFontTx/>
              <a:buAutoNum type="arabicPeriod"/>
              <a:defRPr/>
            </a:pPr>
            <a:r>
              <a:rPr lang="en-US" sz="2400" dirty="0">
                <a:latin typeface="Rockwell" pitchFamily="18" charset="0"/>
              </a:rPr>
              <a:t> The number of children, race/ethnicity, and age were not a factor of success amongst the three cases.</a:t>
            </a:r>
          </a:p>
          <a:p>
            <a:pPr marL="457200" indent="-457200" defTabSz="4807092" fontAlgn="auto">
              <a:spcBef>
                <a:spcPts val="0"/>
              </a:spcBef>
              <a:spcAft>
                <a:spcPts val="0"/>
              </a:spcAft>
              <a:buFontTx/>
              <a:buAutoNum type="arabicPeriod"/>
              <a:defRPr/>
            </a:pPr>
            <a:r>
              <a:rPr lang="en-US" sz="2400" dirty="0">
                <a:latin typeface="Rockwell" pitchFamily="18" charset="0"/>
              </a:rPr>
              <a:t>Mothers were </a:t>
            </a:r>
            <a:r>
              <a:rPr lang="en-US" sz="2400" dirty="0" err="1">
                <a:latin typeface="Rockwell" pitchFamily="18" charset="0"/>
              </a:rPr>
              <a:t>advoctes</a:t>
            </a:r>
            <a:r>
              <a:rPr lang="en-US" sz="2400" dirty="0">
                <a:latin typeface="Rockwell" pitchFamily="18" charset="0"/>
              </a:rPr>
              <a:t> for their children leaving the abusive relationship once children became involved in the abuse. </a:t>
            </a:r>
          </a:p>
          <a:p>
            <a:pPr defTabSz="4807092" fontAlgn="auto">
              <a:spcBef>
                <a:spcPts val="0"/>
              </a:spcBef>
              <a:spcAft>
                <a:spcPts val="0"/>
              </a:spcAft>
              <a:defRPr/>
            </a:pPr>
            <a:endParaRPr lang="en-US" sz="2400" dirty="0">
              <a:latin typeface="Rockwell" pitchFamily="18" charset="0"/>
            </a:endParaRPr>
          </a:p>
          <a:p>
            <a:pPr defTabSz="4807092" fontAlgn="auto">
              <a:spcBef>
                <a:spcPts val="0"/>
              </a:spcBef>
              <a:spcAft>
                <a:spcPts val="0"/>
              </a:spcAft>
              <a:defRPr/>
            </a:pPr>
            <a:r>
              <a:rPr lang="en-US" sz="2400" dirty="0">
                <a:latin typeface="Rockwell" pitchFamily="18" charset="0"/>
              </a:rPr>
              <a:t>Finally, many implications arise from this analysis including further research, advocacy, and exploring ways to integrate treatment approaches to other occupational therapy settings.  While there are a number of limitations to this analysis such as the use of retrospective data and small number of cases, it may help us begin to understand why certain clients are successful and how to further OT programs working with survivors of violence </a:t>
            </a:r>
          </a:p>
        </p:txBody>
      </p:sp>
      <p:graphicFrame>
        <p:nvGraphicFramePr>
          <p:cNvPr id="45" name="Table 44"/>
          <p:cNvGraphicFramePr>
            <a:graphicFrameLocks noGrp="1"/>
          </p:cNvGraphicFramePr>
          <p:nvPr/>
        </p:nvGraphicFramePr>
        <p:xfrm>
          <a:off x="18029238" y="18310225"/>
          <a:ext cx="15270162" cy="3025775"/>
        </p:xfrm>
        <a:graphic>
          <a:graphicData uri="http://schemas.openxmlformats.org/drawingml/2006/table">
            <a:tbl>
              <a:tblPr/>
              <a:tblGrid>
                <a:gridCol w="2422721"/>
                <a:gridCol w="3891035"/>
                <a:gridCol w="4037867"/>
                <a:gridCol w="4918857"/>
              </a:tblGrid>
              <a:tr h="0">
                <a:tc>
                  <a:txBody>
                    <a:bodyPr/>
                    <a:lstStyle/>
                    <a:p>
                      <a:pPr marL="0" marR="0">
                        <a:lnSpc>
                          <a:spcPct val="115000"/>
                        </a:lnSpc>
                        <a:spcBef>
                          <a:spcPts val="0"/>
                        </a:spcBef>
                        <a:spcAft>
                          <a:spcPts val="0"/>
                        </a:spcAft>
                      </a:pPr>
                      <a:endParaRPr lang="en-US" sz="2000" dirty="0">
                        <a:latin typeface="Rockwell"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MB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LV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VP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957913">
                <a:tc>
                  <a:txBody>
                    <a:bodyPr/>
                    <a:lstStyle/>
                    <a:p>
                      <a:pPr marL="0" marR="0">
                        <a:lnSpc>
                          <a:spcPct val="115000"/>
                        </a:lnSpc>
                        <a:spcBef>
                          <a:spcPts val="0"/>
                        </a:spcBef>
                        <a:spcAft>
                          <a:spcPts val="0"/>
                        </a:spcAft>
                      </a:pPr>
                      <a:r>
                        <a:rPr lang="en-US" sz="2000" dirty="0">
                          <a:latin typeface="Rockwell" pitchFamily="18" charset="0"/>
                          <a:ea typeface="Calibri"/>
                          <a:cs typeface="Times New Roman"/>
                        </a:rPr>
                        <a:t>Individual Sessions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  Stress Management (2)</a:t>
                      </a:r>
                    </a:p>
                    <a:p>
                      <a:pPr marL="0" marR="0">
                        <a:lnSpc>
                          <a:spcPct val="115000"/>
                        </a:lnSpc>
                        <a:spcBef>
                          <a:spcPts val="0"/>
                        </a:spcBef>
                        <a:spcAft>
                          <a:spcPts val="0"/>
                        </a:spcAft>
                      </a:pPr>
                      <a:r>
                        <a:rPr lang="en-US" sz="2000" dirty="0">
                          <a:latin typeface="Rockwell" pitchFamily="18" charset="0"/>
                          <a:ea typeface="Calibri"/>
                          <a:cs typeface="Times New Roman"/>
                        </a:rPr>
                        <a:t>2.  Vocational Counseling (2)</a:t>
                      </a:r>
                    </a:p>
                    <a:p>
                      <a:pPr marL="0" marR="0">
                        <a:lnSpc>
                          <a:spcPct val="115000"/>
                        </a:lnSpc>
                        <a:spcBef>
                          <a:spcPts val="0"/>
                        </a:spcBef>
                        <a:spcAft>
                          <a:spcPts val="0"/>
                        </a:spcAft>
                      </a:pPr>
                      <a:r>
                        <a:rPr lang="en-US" sz="2000" dirty="0">
                          <a:latin typeface="Rockwell" pitchFamily="18" charset="0"/>
                          <a:ea typeface="Calibri"/>
                          <a:cs typeface="Times New Roman"/>
                        </a:rPr>
                        <a:t>3. Parenting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1.Positive coping strategies (2)</a:t>
                      </a:r>
                    </a:p>
                    <a:p>
                      <a:pPr marL="0" marR="0">
                        <a:lnSpc>
                          <a:spcPct val="115000"/>
                        </a:lnSpc>
                        <a:spcBef>
                          <a:spcPts val="0"/>
                        </a:spcBef>
                        <a:spcAft>
                          <a:spcPts val="0"/>
                        </a:spcAft>
                      </a:pPr>
                      <a:r>
                        <a:rPr lang="en-US" sz="2000" dirty="0">
                          <a:latin typeface="Rockwell" pitchFamily="18" charset="0"/>
                          <a:ea typeface="Calibri"/>
                          <a:cs typeface="Times New Roman"/>
                        </a:rPr>
                        <a:t>2.Stress Management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 Back pain/ HEP (1)</a:t>
                      </a:r>
                    </a:p>
                    <a:p>
                      <a:pPr marL="0" marR="0">
                        <a:lnSpc>
                          <a:spcPct val="115000"/>
                        </a:lnSpc>
                        <a:spcBef>
                          <a:spcPts val="0"/>
                        </a:spcBef>
                        <a:spcAft>
                          <a:spcPts val="0"/>
                        </a:spcAft>
                      </a:pPr>
                      <a:r>
                        <a:rPr lang="en-US" sz="2000" dirty="0">
                          <a:latin typeface="Rockwell" pitchFamily="18" charset="0"/>
                          <a:ea typeface="Calibri"/>
                          <a:cs typeface="Times New Roman"/>
                        </a:rPr>
                        <a:t>2. Vocational Counseling (3)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1622763">
                <a:tc>
                  <a:txBody>
                    <a:bodyPr/>
                    <a:lstStyle/>
                    <a:p>
                      <a:pPr marL="0" marR="0">
                        <a:lnSpc>
                          <a:spcPct val="115000"/>
                        </a:lnSpc>
                        <a:spcBef>
                          <a:spcPts val="0"/>
                        </a:spcBef>
                        <a:spcAft>
                          <a:spcPts val="0"/>
                        </a:spcAft>
                      </a:pPr>
                      <a:r>
                        <a:rPr lang="en-US" sz="2000" dirty="0">
                          <a:latin typeface="Rockwell" pitchFamily="18" charset="0"/>
                          <a:ea typeface="Calibri"/>
                          <a:cs typeface="Times New Roman"/>
                        </a:rPr>
                        <a:t>Groups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1.Mommy and Me (6)</a:t>
                      </a:r>
                    </a:p>
                    <a:p>
                      <a:pPr marL="0" marR="0">
                        <a:lnSpc>
                          <a:spcPct val="115000"/>
                        </a:lnSpc>
                        <a:spcBef>
                          <a:spcPts val="0"/>
                        </a:spcBef>
                        <a:spcAft>
                          <a:spcPts val="0"/>
                        </a:spcAft>
                      </a:pPr>
                      <a:r>
                        <a:rPr lang="en-US" sz="2000" dirty="0">
                          <a:latin typeface="Rockwell" pitchFamily="18" charset="0"/>
                          <a:ea typeface="Calibri"/>
                          <a:cs typeface="Times New Roman"/>
                        </a:rPr>
                        <a:t>2. Cooking (5)</a:t>
                      </a:r>
                    </a:p>
                    <a:p>
                      <a:pPr marL="0" marR="0">
                        <a:lnSpc>
                          <a:spcPct val="115000"/>
                        </a:lnSpc>
                        <a:spcBef>
                          <a:spcPts val="0"/>
                        </a:spcBef>
                        <a:spcAft>
                          <a:spcPts val="0"/>
                        </a:spcAft>
                      </a:pPr>
                      <a:r>
                        <a:rPr lang="en-US" sz="2000" dirty="0">
                          <a:latin typeface="Rockwell" pitchFamily="18" charset="0"/>
                          <a:ea typeface="Calibri"/>
                          <a:cs typeface="Times New Roman"/>
                        </a:rPr>
                        <a:t>3. Yoga (9)</a:t>
                      </a:r>
                    </a:p>
                    <a:p>
                      <a:pPr marL="0" marR="0">
                        <a:lnSpc>
                          <a:spcPct val="115000"/>
                        </a:lnSpc>
                        <a:spcBef>
                          <a:spcPts val="0"/>
                        </a:spcBef>
                        <a:spcAft>
                          <a:spcPts val="0"/>
                        </a:spcAft>
                      </a:pPr>
                      <a:r>
                        <a:rPr lang="en-US" sz="2000" dirty="0">
                          <a:latin typeface="Rockwell" pitchFamily="18" charset="0"/>
                          <a:ea typeface="Calibri"/>
                          <a:cs typeface="Times New Roman"/>
                        </a:rPr>
                        <a:t>4. Drum Circle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1.Cooking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15000"/>
                        </a:lnSpc>
                        <a:spcBef>
                          <a:spcPts val="0"/>
                        </a:spcBef>
                        <a:spcAft>
                          <a:spcPts val="0"/>
                        </a:spcAft>
                      </a:pPr>
                      <a:r>
                        <a:rPr lang="en-US" sz="2000" dirty="0">
                          <a:latin typeface="Rockwell" pitchFamily="18" charset="0"/>
                          <a:ea typeface="Calibri"/>
                          <a:cs typeface="Times New Roman"/>
                        </a:rPr>
                        <a:t>1.Drum Circle (9)</a:t>
                      </a:r>
                    </a:p>
                    <a:p>
                      <a:pPr marL="0" marR="0">
                        <a:lnSpc>
                          <a:spcPct val="115000"/>
                        </a:lnSpc>
                        <a:spcBef>
                          <a:spcPts val="0"/>
                        </a:spcBef>
                        <a:spcAft>
                          <a:spcPts val="0"/>
                        </a:spcAft>
                      </a:pPr>
                      <a:r>
                        <a:rPr lang="en-US" sz="2000" dirty="0">
                          <a:latin typeface="Rockwell" pitchFamily="18" charset="0"/>
                          <a:ea typeface="Calibri"/>
                          <a:cs typeface="Times New Roman"/>
                        </a:rPr>
                        <a:t>2.Cooking (6)</a:t>
                      </a:r>
                      <a:br>
                        <a:rPr lang="en-US" sz="2000" dirty="0">
                          <a:latin typeface="Rockwell" pitchFamily="18" charset="0"/>
                          <a:ea typeface="Calibri"/>
                          <a:cs typeface="Times New Roman"/>
                        </a:rPr>
                      </a:br>
                      <a:r>
                        <a:rPr lang="en-US" sz="2000" dirty="0">
                          <a:latin typeface="Rockwell" pitchFamily="18" charset="0"/>
                          <a:ea typeface="Calibri"/>
                          <a:cs typeface="Times New Roman"/>
                        </a:rPr>
                        <a:t>3. Mommy and Me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bl>
          </a:graphicData>
        </a:graphic>
      </p:graphicFrame>
      <p:sp>
        <p:nvSpPr>
          <p:cNvPr id="50" name="TextBox 49"/>
          <p:cNvSpPr txBox="1"/>
          <p:nvPr/>
        </p:nvSpPr>
        <p:spPr>
          <a:xfrm>
            <a:off x="18029238" y="26904950"/>
            <a:ext cx="15270162" cy="563245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The same qualifiers used in the demographic data were used in the analysis as these were deemed most important by the writers. The client with the highest score was deemed most successful.  This client, VP, was in the abusive relationship for less time compared to the other individuals. She had the lowest score on the Beck’s Depression Inventory.  The other two clients, MB and LV, each had the same score of six.  Interestingly enough, MB had the most savings and the attended the greatest number of groups but scored the highest on becks Depression Inventory indicating possible borderline clinical depression.  LV attended least number of sessions and faced challenges of minimal finances and undocumented legal status.  </a:t>
            </a:r>
          </a:p>
          <a:p>
            <a:pPr defTabSz="4807092" fontAlgn="auto">
              <a:spcBef>
                <a:spcPts val="0"/>
              </a:spcBef>
              <a:spcAft>
                <a:spcPts val="0"/>
              </a:spcAft>
              <a:defRPr/>
            </a:pPr>
            <a:r>
              <a:rPr lang="en-US" sz="2400" dirty="0">
                <a:latin typeface="Rockwell" pitchFamily="18" charset="0"/>
              </a:rPr>
              <a:t>It is important to remember that all three women were deemed most successful within the Freedom House Occupational therapy program from May –September of 2010. These three women  may have been successful occupational therapy clients because they demonstrated readiness for change. Most women require 5-7 attempts before successfully ending an abusive relationship ( ..).  It seems that in the cases of these three women, they entered shelter and were ready to embrace a new lifestyle.  A further trigger for change for the three women  was the involvement of their children in the abusive environment.  The three ladies mentioned in this case analysis left their abusers when children became involved in the abuse. </a:t>
            </a:r>
          </a:p>
          <a:p>
            <a:pPr defTabSz="4807092" fontAlgn="auto">
              <a:spcBef>
                <a:spcPts val="0"/>
              </a:spcBef>
              <a:spcAft>
                <a:spcPts val="0"/>
              </a:spcAft>
              <a:defRPr/>
            </a:pPr>
            <a:endParaRPr lang="en-US" sz="2400" dirty="0">
              <a:latin typeface="+mn-lt"/>
            </a:endParaRPr>
          </a:p>
        </p:txBody>
      </p:sp>
      <p:sp>
        <p:nvSpPr>
          <p:cNvPr id="51" name="Rectangle 50"/>
          <p:cNvSpPr/>
          <p:nvPr/>
        </p:nvSpPr>
        <p:spPr>
          <a:xfrm>
            <a:off x="34671000" y="24904700"/>
            <a:ext cx="15270163" cy="1736725"/>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807092" fontAlgn="auto">
              <a:spcBef>
                <a:spcPts val="0"/>
              </a:spcBef>
              <a:spcAft>
                <a:spcPts val="0"/>
              </a:spcAft>
              <a:defRPr/>
            </a:pPr>
            <a:r>
              <a:rPr lang="en-US" sz="6000" dirty="0">
                <a:latin typeface="Rockwell" pitchFamily="18" charset="0"/>
              </a:rPr>
              <a:t>Emerging Themes and Conclusion  </a:t>
            </a:r>
            <a:endParaRPr lang="en-US" sz="6000" dirty="0">
              <a:latin typeface="Rockwell" pitchFamily="18" charset="0"/>
            </a:endParaRPr>
          </a:p>
        </p:txBody>
      </p:sp>
      <p:sp>
        <p:nvSpPr>
          <p:cNvPr id="52" name="TextBox 51"/>
          <p:cNvSpPr txBox="1"/>
          <p:nvPr/>
        </p:nvSpPr>
        <p:spPr>
          <a:xfrm>
            <a:off x="18029238" y="16844963"/>
            <a:ext cx="15270162" cy="120015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In Chart Two, a breakdown of the groups and individual sessions that each client attended is presented. In parentheses at the end of each line is number of times the patient engaged in this group or session during their stay at Freedom House. </a:t>
            </a:r>
            <a:endParaRPr lang="en-US" sz="2400" dirty="0">
              <a:latin typeface="Rockwell" pitchFamily="18" charset="0"/>
            </a:endParaRPr>
          </a:p>
        </p:txBody>
      </p:sp>
      <p:sp>
        <p:nvSpPr>
          <p:cNvPr id="53" name="TextBox 52"/>
          <p:cNvSpPr txBox="1"/>
          <p:nvPr/>
        </p:nvSpPr>
        <p:spPr>
          <a:xfrm>
            <a:off x="18029238" y="21601113"/>
            <a:ext cx="15270162" cy="1200150"/>
          </a:xfrm>
          <a:prstGeom prst="rect">
            <a:avLst/>
          </a:prstGeom>
          <a:solidFill>
            <a:schemeClr val="accent1">
              <a:lumMod val="20000"/>
              <a:lumOff val="80000"/>
            </a:schemeClr>
          </a:solidFill>
        </p:spPr>
        <p:txBody>
          <a:bodyPr>
            <a:spAutoFit/>
          </a:bodyPr>
          <a:lstStyle/>
          <a:p>
            <a:pPr defTabSz="4807092" fontAlgn="auto">
              <a:spcBef>
                <a:spcPts val="0"/>
              </a:spcBef>
              <a:spcAft>
                <a:spcPts val="0"/>
              </a:spcAft>
              <a:defRPr/>
            </a:pPr>
            <a:r>
              <a:rPr lang="en-US" sz="2400" dirty="0">
                <a:latin typeface="Rockwell" pitchFamily="18" charset="0"/>
              </a:rPr>
              <a:t>In Chart 3, the cross case analysis is displayed using a 0-2 scale. A scale of 0-2 was utilized in chart to perform the retrospective cross case analysis with zero representing least desirable qualifier and two representing the most desirable </a:t>
            </a:r>
            <a:endParaRPr lang="en-US" sz="2400" dirty="0">
              <a:latin typeface="Rockwell"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25582</TotalTime>
  <Words>1703</Words>
  <Application>Microsoft Office PowerPoint</Application>
  <PresentationFormat>Custom</PresentationFormat>
  <Paragraphs>201</Paragraphs>
  <Slides>1</Slides>
  <Notes>1</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vt:i4>
      </vt:variant>
    </vt:vector>
  </HeadingPairs>
  <TitlesOfParts>
    <vt:vector size="7" baseType="lpstr">
      <vt:lpstr>Calibri</vt:lpstr>
      <vt:lpstr>Arial</vt:lpstr>
      <vt:lpstr>Rockwell</vt:lpstr>
      <vt:lpstr>ＭＳ Ｐゴシック</vt:lpstr>
      <vt:lpstr>Times New Roman</vt: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Christina Marino</dc:creator>
  <cp:lastModifiedBy> </cp:lastModifiedBy>
  <cp:revision>369</cp:revision>
  <dcterms:created xsi:type="dcterms:W3CDTF">2013-02-09T01:18:59Z</dcterms:created>
  <dcterms:modified xsi:type="dcterms:W3CDTF">2013-04-22T19:26:09Z</dcterms:modified>
</cp:coreProperties>
</file>